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1"/>
  </p:notesMasterIdLst>
  <p:handoutMasterIdLst>
    <p:handoutMasterId r:id="rId42"/>
  </p:handoutMasterIdLst>
  <p:sldIdLst>
    <p:sldId id="256" r:id="rId2"/>
    <p:sldId id="343" r:id="rId3"/>
    <p:sldId id="363" r:id="rId4"/>
    <p:sldId id="266" r:id="rId5"/>
    <p:sldId id="265" r:id="rId6"/>
    <p:sldId id="267" r:id="rId7"/>
    <p:sldId id="268" r:id="rId8"/>
    <p:sldId id="272" r:id="rId9"/>
    <p:sldId id="269" r:id="rId10"/>
    <p:sldId id="351" r:id="rId11"/>
    <p:sldId id="344" r:id="rId12"/>
    <p:sldId id="270" r:id="rId13"/>
    <p:sldId id="271" r:id="rId14"/>
    <p:sldId id="335" r:id="rId15"/>
    <p:sldId id="338" r:id="rId16"/>
    <p:sldId id="336" r:id="rId17"/>
    <p:sldId id="339" r:id="rId18"/>
    <p:sldId id="337" r:id="rId19"/>
    <p:sldId id="340" r:id="rId20"/>
    <p:sldId id="341" r:id="rId21"/>
    <p:sldId id="357" r:id="rId22"/>
    <p:sldId id="355" r:id="rId23"/>
    <p:sldId id="262" r:id="rId24"/>
    <p:sldId id="263" r:id="rId25"/>
    <p:sldId id="342" r:id="rId26"/>
    <p:sldId id="354" r:id="rId27"/>
    <p:sldId id="358" r:id="rId28"/>
    <p:sldId id="359" r:id="rId29"/>
    <p:sldId id="345" r:id="rId30"/>
    <p:sldId id="362" r:id="rId31"/>
    <p:sldId id="360" r:id="rId32"/>
    <p:sldId id="361" r:id="rId33"/>
    <p:sldId id="346" r:id="rId34"/>
    <p:sldId id="348" r:id="rId35"/>
    <p:sldId id="349" r:id="rId36"/>
    <p:sldId id="350" r:id="rId37"/>
    <p:sldId id="352" r:id="rId38"/>
    <p:sldId id="353" r:id="rId39"/>
    <p:sldId id="334" r:id="rId4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>
      <p:cViewPr varScale="1">
        <p:scale>
          <a:sx n="96" d="100"/>
          <a:sy n="96" d="100"/>
        </p:scale>
        <p:origin x="357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FE0C5E-D6A3-4592-AD43-F60CA61340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FAF7ED-46CF-4C76-9AF3-C1EDAB5789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F48BB86B-27AE-473A-A19B-3F5912F09AB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BFC072-E464-453E-9CD4-687BF5E739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FBF05-B9D1-4CE9-B533-4FFD0EF454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2F41637A-01D0-4B87-8472-BAA525BF5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05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86738B1-3A12-49BF-A8D7-D106B45E9542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1092F169-17BA-4B34-8BF7-E16D5B3F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2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0B9C-3C9C-47D8-8166-2A25771041EE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7D22-44B4-46C1-A7B8-D3E4AD8DBF2E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6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DD46-E91F-4C63-BD14-27CF8D67625F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008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A38B-C9FB-48C8-B4C3-1EEE523EA9D8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9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49FD-335B-4C13-84CA-1B463C3248A9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909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5554-4F4E-4AC1-88BA-790C0DEE8C81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19BC-3EA9-46A5-87ED-C0FDA4302BF3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6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582F-C0FD-43E0-85FE-3AD65C4370B2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AA9E-BDFD-4C26-97B9-04DCE8500812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7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1429-134E-4F96-B9E8-15975B58CD70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0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CFD2-9680-427A-B07F-4DCC0FFC9205}" type="datetime1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7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03F6-3208-4FAC-8D51-F219C4AF9A49}" type="datetime1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0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9F83-51D6-4FB4-BA77-23E69F4BA6B5}" type="datetime1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4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BF37-F860-4FF4-8D18-0D2CB320E2EA}" type="datetime1">
              <a:rPr lang="en-US" smtClean="0"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8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B8C8-6AFB-4F8A-BB9E-CA47BBDD40D2}" type="datetime1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43B9-F89A-451B-A4AC-0FED317457D9}" type="datetime1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3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AE388-2D2C-4708-9C8C-9E5667513071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63E6B8-0C0C-45B6-A81B-E17E30FC6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7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1066800"/>
            <a:ext cx="58096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คลินิกทันตกรรมคุณภาพ</a:t>
            </a:r>
            <a:endParaRPr lang="en-US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6675" y="1944469"/>
            <a:ext cx="4842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Safe Record</a:t>
            </a:r>
          </a:p>
          <a:p>
            <a:pPr algn="r"/>
            <a:r>
              <a:rPr lang="th-TH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การบันทึกเวชระเบียนอย่างปลอดภัย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FECEA4-3A5C-4CA6-A90D-6769023EB520}"/>
              </a:ext>
            </a:extLst>
          </p:cNvPr>
          <p:cNvSpPr txBox="1"/>
          <p:nvPr/>
        </p:nvSpPr>
        <p:spPr>
          <a:xfrm>
            <a:off x="5724128" y="116632"/>
            <a:ext cx="324036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ทพ.ไชยพร เทพชาตรี </a:t>
            </a:r>
            <a:r>
              <a:rPr lang="en-US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18 </a:t>
            </a:r>
            <a:r>
              <a:rPr lang="th-TH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มีนาคม </a:t>
            </a:r>
            <a:r>
              <a:rPr lang="en-US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2562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FAEE95-E239-4ABE-AFDA-78DDE3E4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27C7E-F182-46BE-955E-337D47B4F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A859-0794-4C8B-92EC-0B79C2337472}" type="datetime1">
              <a:rPr lang="en-US" smtClean="0"/>
              <a:t>3/14/2019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CF953-1FF9-4308-BB49-8206E9BE7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59160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กลุ่มผู้ป่วยที่ควรให้ความสนใจในการซักประวัติ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B795C-D129-4BBE-B19C-DE8AECD2B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40768"/>
            <a:ext cx="6347714" cy="4700595"/>
          </a:xfrm>
        </p:spPr>
        <p:txBody>
          <a:bodyPr>
            <a:normAutofit/>
          </a:bodyPr>
          <a:lstStyle/>
          <a:p>
            <a:r>
              <a:rPr lang="th-TH" sz="2400" b="1" dirty="0"/>
              <a:t>ผู้ป่วยที่เคยมีประวัติเป็นโรคหลอดเลือดหัวใจหรือหลอดเลือดสมอง มักจะได้ยา </a:t>
            </a:r>
            <a:r>
              <a:rPr lang="en-US" sz="2400" b="1" dirty="0"/>
              <a:t>clopidogrel </a:t>
            </a:r>
            <a:r>
              <a:rPr lang="th-TH" sz="2400" b="1" dirty="0"/>
              <a:t>เพื่อป้องกันการเป็นซ้ำ</a:t>
            </a:r>
          </a:p>
          <a:p>
            <a:r>
              <a:rPr lang="th-TH" sz="2400" b="1" dirty="0"/>
              <a:t>ผู้ป่วยที่มีความเสี่ยงต่อการอุดตันของหลอดเลือดในผู้ป่วยโรคหลอดเลือดหัวใจ มักจะได้ </a:t>
            </a:r>
            <a:r>
              <a:rPr lang="en-US" sz="2400" b="1" dirty="0"/>
              <a:t>ASA </a:t>
            </a:r>
            <a:r>
              <a:rPr lang="th-TH" sz="2400" b="1" dirty="0"/>
              <a:t>ร่วมกับยาอื่นๆ เช่น </a:t>
            </a:r>
            <a:r>
              <a:rPr lang="en-US" sz="2400" b="1" dirty="0"/>
              <a:t>Prasugrel</a:t>
            </a:r>
          </a:p>
          <a:p>
            <a:r>
              <a:rPr lang="th-TH" sz="2400" b="1" dirty="0"/>
              <a:t>ผู้ป่วยที่เสี่ยงต่อการเกิดภาวะหัวใจขาดเลือดเฉีบบพลัน และโรคหลอดเลือดในสมองในผู้ป่วยที่เป็นโรคหัวใจ</a:t>
            </a:r>
          </a:p>
          <a:p>
            <a:r>
              <a:rPr lang="th-TH" sz="2400" b="1" dirty="0"/>
              <a:t>ผู้ป่วยที่เพิ่งได้รับการผ่าตัดหัวใจและหลอดเลือด หรือผ่านการฟอกไต</a:t>
            </a:r>
            <a:endParaRPr lang="en-US" sz="24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49E46-265A-4CE1-959C-05291C56E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AA9E-BDFD-4C26-97B9-04DCE8500812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FB107A-70D8-46A9-A12F-32DC938D7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4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D61C-7439-4EED-AB98-AC06553E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48680"/>
            <a:ext cx="6842721" cy="73116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PT,PTT,INR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208A5-B1BE-40E8-8591-D46AD9A6D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76364"/>
            <a:ext cx="6842720" cy="4872036"/>
          </a:xfrm>
        </p:spPr>
        <p:txBody>
          <a:bodyPr>
            <a:normAutofit/>
          </a:bodyPr>
          <a:lstStyle/>
          <a:p>
            <a:r>
              <a:rPr lang="en-US" sz="2800" b="1" dirty="0"/>
              <a:t>PT, PTT </a:t>
            </a:r>
            <a:r>
              <a:rPr lang="th-TH" sz="2800" b="1" dirty="0"/>
              <a:t>ใช้ทดสอบการแข็งตัวของเลือดในผู้ป่วยที่มีปัญหาเรื่องการแข็งตัวของเลือด ใช้ในการวินิจฉัยผู้ป่วยที่มีปัญหาเลือดออกง่าย เลือดไหลไม่หยุด มีจ้ำเลือด เช่น</a:t>
            </a:r>
            <a:r>
              <a:rPr lang="en-US" sz="2800" b="1" dirty="0"/>
              <a:t> </a:t>
            </a:r>
            <a:r>
              <a:rPr lang="th-TH" sz="2800" b="1" dirty="0"/>
              <a:t>ลิวคีเมีย หรือผู้ป่วยที่ได้รับยาต้านเกล็ดเลือด</a:t>
            </a:r>
          </a:p>
          <a:p>
            <a:r>
              <a:rPr lang="en-US" sz="2800" b="1" dirty="0"/>
              <a:t>INR(International Normalized Ratio) </a:t>
            </a:r>
            <a:r>
              <a:rPr lang="th-TH" sz="2800" b="1" dirty="0"/>
              <a:t>เป็นค่า </a:t>
            </a:r>
            <a:r>
              <a:rPr lang="en-US" sz="2800" b="1" dirty="0"/>
              <a:t>PT </a:t>
            </a:r>
            <a:r>
              <a:rPr lang="th-TH" sz="2800" b="1" dirty="0"/>
              <a:t>ของผู้ป่วยเทียบกับค่าปกติ เพื่อลดความคลาดเคลื่อนของห้องปฏิบัติการแต่ละที่ ค่าปกติประมาณ </a:t>
            </a:r>
            <a:r>
              <a:rPr lang="en-US" sz="2800" b="1" dirty="0"/>
              <a:t>1</a:t>
            </a:r>
            <a:r>
              <a:rPr lang="th-TH" sz="2800" b="1" dirty="0"/>
              <a:t> แต่ค่าที่สามารถถอนฟันได้</a:t>
            </a:r>
            <a:r>
              <a:rPr lang="en-US" sz="2800" b="1" dirty="0"/>
              <a:t> </a:t>
            </a:r>
            <a:r>
              <a:rPr lang="th-TH" sz="2800" b="1" dirty="0"/>
              <a:t>(</a:t>
            </a:r>
            <a:r>
              <a:rPr lang="en-US" sz="2800" b="1" dirty="0"/>
              <a:t>1-3</a:t>
            </a:r>
            <a:r>
              <a:rPr lang="th-TH" sz="2800" b="1" dirty="0"/>
              <a:t> ซี่)</a:t>
            </a:r>
            <a:r>
              <a:rPr lang="en-US" sz="2800" b="1" dirty="0"/>
              <a:t> </a:t>
            </a:r>
            <a:r>
              <a:rPr lang="th-TH" sz="2800" b="1" dirty="0"/>
              <a:t>คือไม่เกิน </a:t>
            </a:r>
            <a:r>
              <a:rPr lang="en-US" sz="2800" b="1" dirty="0"/>
              <a:t>3.5 </a:t>
            </a:r>
            <a:r>
              <a:rPr lang="th-TH" sz="2800" b="1" dirty="0"/>
              <a:t>และควรมีการสังเกตุอาการหลังการถอน หรือการห้ามเลือดเฉพาะที่ร่วมด้วยเสมอ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CA229-8C20-4BB3-830C-00A9B60C2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9FF94-7756-4345-9A7E-66593759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B177-0FAF-439A-852E-17DBA2662918}" type="datetime1">
              <a:rPr lang="en-US" smtClean="0"/>
              <a:t>3/14/2019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8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D61C-7439-4EED-AB98-AC06553E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48680"/>
            <a:ext cx="6842721" cy="731168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CC,PI,Clinical</a:t>
            </a:r>
            <a:r>
              <a:rPr lang="en-US" b="1" dirty="0">
                <a:solidFill>
                  <a:srgbClr val="7030A0"/>
                </a:solidFill>
              </a:rPr>
              <a:t>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208A5-B1BE-40E8-8591-D46AD9A6D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376364"/>
            <a:ext cx="6986737" cy="4872036"/>
          </a:xfrm>
        </p:spPr>
        <p:txBody>
          <a:bodyPr>
            <a:noAutofit/>
          </a:bodyPr>
          <a:lstStyle/>
          <a:p>
            <a:r>
              <a:rPr lang="en-US" sz="2400" b="1" dirty="0"/>
              <a:t>Chief Complaint </a:t>
            </a:r>
            <a:r>
              <a:rPr lang="th-TH" sz="2400" b="1" dirty="0"/>
              <a:t>ระบุอาการสำคัญของคนไข้ที่มาพบ เช่น ฟันผุ ปวดฟัน เหงือกบวม ฟันเรียงตัวไม่สวย ฯลฯ ข้อมูลนี้เป็นสิ่งสำคัญที่จะสื่อให้ทราบถึงสิ่งที่คนไข้อยากให้เรารักษาแก้ไข</a:t>
            </a:r>
            <a:r>
              <a:rPr lang="en-US" sz="2400" b="1" dirty="0"/>
              <a:t> </a:t>
            </a:r>
            <a:r>
              <a:rPr lang="th-TH" sz="2400" b="1" dirty="0">
                <a:solidFill>
                  <a:srgbClr val="FF0000"/>
                </a:solidFill>
              </a:rPr>
              <a:t>ไม่ใช่สิ่งที่ผู้ป่วยต้องการให้เราทำ</a:t>
            </a:r>
          </a:p>
          <a:p>
            <a:r>
              <a:rPr lang="en-US" sz="2400" b="1" dirty="0"/>
              <a:t>Present Illness</a:t>
            </a:r>
            <a:r>
              <a:rPr lang="th-TH" sz="2400" b="1" dirty="0"/>
              <a:t> รายละเอียดของอาการเจ็บป่วยต่างๆ เช่น ตำแหน่ง บริเวณที่ปวด ลักษณะการปวด อะไรกระตุ้น ระยะเวลา ฯลฯ จำพวกปวดบวมแดงร้อน หรือ อาการสำคัญ ต่างๆ ควรบันทึกไว้ เทียบภายหลังการรักษาได้</a:t>
            </a:r>
          </a:p>
          <a:p>
            <a:r>
              <a:rPr lang="en-US" sz="2400" b="1" dirty="0"/>
              <a:t>Clinical Findings</a:t>
            </a:r>
            <a:r>
              <a:rPr lang="th-TH" sz="2400" b="1" dirty="0"/>
              <a:t> รายงานผลการตรวจฟัน/บริเวณที่เป็นอาการสำคัญ หรืออาการเจ็บป่วย รวมทั้งการตรวจฟันผุ, วัสดุบูรณะที่ไม่เหมาะสม, ฟันที่ถูกถอนไป, อวัยวะปริทันต์ และปัญหาอื่น ๆ ที่พบจากการตรวจใน/นอกช่องปาก ไม่ควรละเลย เพราะ ฟันที่มีพยาธิสภาพ ต่างๆ อาจมีผลเกี่ยวกับการวางแผนการรักษาได้</a:t>
            </a:r>
          </a:p>
          <a:p>
            <a:endParaRPr lang="th-TH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07E68-7E76-4009-B8CD-49B24350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2FD8E-923A-4E5D-A8F5-C3B299504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DF68-08E8-42A1-9B50-F52E9AF3C026}" type="datetime1">
              <a:rPr lang="en-US" smtClean="0"/>
              <a:t>3/14/2019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7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D61C-7439-4EED-AB98-AC06553E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48680"/>
            <a:ext cx="6842721" cy="731168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7030A0"/>
                </a:solidFill>
                <a:cs typeface="DilleniaUPC" pitchFamily="18" charset="-34"/>
              </a:rPr>
              <a:t>ตำแหน่งที่ให้การรักษา การวินิจฉัย</a:t>
            </a:r>
            <a:r>
              <a:rPr lang="en-US" b="1" dirty="0">
                <a:solidFill>
                  <a:srgbClr val="7030A0"/>
                </a:solidFill>
                <a:cs typeface="DilleniaUPC" pitchFamily="18" charset="-34"/>
              </a:rPr>
              <a:t> </a:t>
            </a:r>
            <a:r>
              <a:rPr lang="th-TH" b="1" dirty="0">
                <a:solidFill>
                  <a:srgbClr val="7030A0"/>
                </a:solidFill>
                <a:cs typeface="DilleniaUPC" pitchFamily="18" charset="-34"/>
              </a:rPr>
              <a:t>และบันทึกการรักษา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208A5-B1BE-40E8-8591-D46AD9A6D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76364"/>
            <a:ext cx="6842720" cy="4872036"/>
          </a:xfrm>
        </p:spPr>
        <p:txBody>
          <a:bodyPr>
            <a:normAutofit fontScale="92500" lnSpcReduction="20000"/>
          </a:bodyPr>
          <a:lstStyle/>
          <a:p>
            <a:r>
              <a:rPr lang="th-TH" sz="2800" b="1" dirty="0">
                <a:solidFill>
                  <a:schemeClr val="tx1"/>
                </a:solidFill>
              </a:rPr>
              <a:t>ควรบันทึกตำแหน่ง ด้านที่ให้การรักษาให้ครบถ้วน เช่น </a:t>
            </a:r>
            <a:r>
              <a:rPr lang="en-US" sz="2800" b="1" dirty="0">
                <a:solidFill>
                  <a:schemeClr val="tx1"/>
                </a:solidFill>
              </a:rPr>
              <a:t>24OD, 11ILa</a:t>
            </a:r>
            <a:endParaRPr lang="th-TH" sz="2800" b="1" dirty="0">
              <a:solidFill>
                <a:schemeClr val="tx1"/>
              </a:solidFill>
            </a:endParaRPr>
          </a:p>
          <a:p>
            <a:r>
              <a:rPr lang="th-TH" sz="2800" b="1" dirty="0">
                <a:solidFill>
                  <a:schemeClr val="tx1"/>
                </a:solidFill>
              </a:rPr>
              <a:t>ไม่ควรใช้สัญลักษณ์ </a:t>
            </a:r>
            <a:r>
              <a:rPr lang="en-US" sz="2800" b="1" dirty="0">
                <a:solidFill>
                  <a:schemeClr val="tx1"/>
                </a:solidFill>
              </a:rPr>
              <a:t>“#”</a:t>
            </a:r>
            <a:r>
              <a:rPr lang="th-TH" sz="2800" b="1" dirty="0">
                <a:solidFill>
                  <a:schemeClr val="tx1"/>
                </a:solidFill>
              </a:rPr>
              <a:t> ในการระบุซี่ฟันด้วยระบบเลข</a:t>
            </a:r>
            <a:r>
              <a:rPr lang="en-US" sz="2800" b="1" dirty="0">
                <a:solidFill>
                  <a:schemeClr val="tx1"/>
                </a:solidFill>
              </a:rPr>
              <a:t>2</a:t>
            </a:r>
            <a:r>
              <a:rPr lang="th-TH" sz="2800" b="1" dirty="0">
                <a:solidFill>
                  <a:schemeClr val="tx1"/>
                </a:solidFill>
              </a:rPr>
              <a:t>ตัว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th-TH" sz="2800" b="1" dirty="0">
                <a:solidFill>
                  <a:schemeClr val="tx1"/>
                </a:solidFill>
              </a:rPr>
              <a:t>การวินิจฉัยให้เป็นไปตามมาตรฐานสากล</a:t>
            </a:r>
          </a:p>
          <a:p>
            <a:r>
              <a:rPr lang="en-US" sz="2800" b="1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ชนิด</a:t>
            </a:r>
            <a:r>
              <a:rPr lang="th-TH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/</a:t>
            </a:r>
            <a:r>
              <a:rPr lang="en-US" sz="2800" b="1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ปริมาณยาชา</a:t>
            </a:r>
            <a:r>
              <a:rPr lang="en-US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และยาบีบหลอดเลือด</a:t>
            </a:r>
            <a:r>
              <a:rPr lang="en-US" sz="2800" b="1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th-TH" sz="2800" b="1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บันทึกการขอคำปรึกษาจากแพทย์</a:t>
            </a:r>
            <a:r>
              <a:rPr lang="en-US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th-TH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/ ทั</a:t>
            </a:r>
            <a:r>
              <a:rPr lang="en-US" sz="2800" b="1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นตแพทย์</a:t>
            </a:r>
            <a:r>
              <a:rPr lang="th-TH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ท่าน</a:t>
            </a:r>
            <a:r>
              <a:rPr lang="en-US" sz="2800" b="1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อื่น</a:t>
            </a:r>
            <a:r>
              <a:rPr lang="en-US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และข้อสรุปที่ได้ร่วมกัน</a:t>
            </a:r>
            <a:endParaRPr lang="th-TH" sz="28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บันทึกให้เห็นความสอดคล้องของการรักษ</a:t>
            </a:r>
            <a:r>
              <a:rPr lang="th-TH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า </a:t>
            </a:r>
            <a:r>
              <a:rPr lang="en-US" sz="2800" b="1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กับ</a:t>
            </a:r>
            <a:r>
              <a:rPr lang="en-US" sz="2800" b="1" dirty="0" err="1">
                <a:solidFill>
                  <a:schemeClr val="tx1"/>
                </a:solidFill>
                <a:ea typeface="Arial Unicode MS" pitchFamily="34" charset="-128"/>
              </a:rPr>
              <a:t>การวินิจฉัย</a:t>
            </a:r>
            <a:r>
              <a:rPr lang="en-US" sz="2800" b="1" dirty="0">
                <a:solidFill>
                  <a:schemeClr val="tx1"/>
                </a:solidFill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ea typeface="Arial Unicode MS" pitchFamily="34" charset="-128"/>
              </a:rPr>
              <a:t>และ</a:t>
            </a:r>
            <a:r>
              <a:rPr lang="en-US" sz="2800" b="1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อาการทางคลินิก</a:t>
            </a:r>
            <a:endParaRPr lang="th-TH" sz="28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บันท</a:t>
            </a:r>
            <a:r>
              <a:rPr lang="th-TH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ึ</a:t>
            </a:r>
            <a:r>
              <a:rPr lang="en-US" sz="2800" b="1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กรายละเอียดภาวะแทรกซ้อน</a:t>
            </a:r>
            <a:r>
              <a:rPr lang="en-US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และการแก้ไข</a:t>
            </a:r>
            <a:r>
              <a:rPr lang="en-US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รวมถึงข้อมูลที่ให้แก่ผู้ป่วย</a:t>
            </a:r>
            <a:endParaRPr lang="en-US" sz="28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</a:endParaRPr>
          </a:p>
          <a:p>
            <a:endParaRPr lang="th-TH" sz="28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5F14F-C0E8-4624-A6DD-A55CD88A7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84510-F588-425F-86D5-A6788217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AEA7-5542-4160-A04B-126DF21746DF}" type="datetime1">
              <a:rPr lang="en-US" smtClean="0"/>
              <a:t>3/14/2019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9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6FBCD97-9568-4597-9A5F-D28F4E5766A5}"/>
              </a:ext>
            </a:extLst>
          </p:cNvPr>
          <p:cNvGrpSpPr/>
          <p:nvPr/>
        </p:nvGrpSpPr>
        <p:grpSpPr>
          <a:xfrm>
            <a:off x="4426023" y="2985547"/>
            <a:ext cx="2816349" cy="3365212"/>
            <a:chOff x="4426023" y="2985547"/>
            <a:chExt cx="2816349" cy="3365212"/>
          </a:xfrm>
        </p:grpSpPr>
        <p:pic>
          <p:nvPicPr>
            <p:cNvPr id="8" name="Picture 7" descr="A close up of text on a white background&#10;&#10;Description generated with high confidence">
              <a:extLst>
                <a:ext uri="{FF2B5EF4-FFF2-40B4-BE49-F238E27FC236}">
                  <a16:creationId xmlns:a16="http://schemas.microsoft.com/office/drawing/2014/main" id="{465AB142-3D45-4CE9-9C9C-11098E1417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268"/>
            <a:stretch/>
          </p:blipFill>
          <p:spPr>
            <a:xfrm>
              <a:off x="4426023" y="3021846"/>
              <a:ext cx="2816349" cy="3258230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B8C50B-EB85-4E76-9AFE-3690E0625CBA}"/>
                </a:ext>
              </a:extLst>
            </p:cNvPr>
            <p:cNvCxnSpPr>
              <a:cxnSpLocks/>
            </p:cNvCxnSpPr>
            <p:nvPr/>
          </p:nvCxnSpPr>
          <p:spPr>
            <a:xfrm>
              <a:off x="5774853" y="3140968"/>
              <a:ext cx="21283" cy="3139108"/>
            </a:xfrm>
            <a:prstGeom prst="line">
              <a:avLst/>
            </a:prstGeom>
            <a:ln w="38100"/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F6D8C9D-3CE9-4A7F-8117-D436F7C1F546}"/>
                </a:ext>
              </a:extLst>
            </p:cNvPr>
            <p:cNvSpPr txBox="1"/>
            <p:nvPr/>
          </p:nvSpPr>
          <p:spPr>
            <a:xfrm>
              <a:off x="5525661" y="2985547"/>
              <a:ext cx="14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7EDB148-5B83-4A4C-8651-28EAF976576D}"/>
                </a:ext>
              </a:extLst>
            </p:cNvPr>
            <p:cNvSpPr txBox="1"/>
            <p:nvPr/>
          </p:nvSpPr>
          <p:spPr>
            <a:xfrm>
              <a:off x="5200750" y="3105681"/>
              <a:ext cx="14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C000"/>
                  </a:solidFill>
                </a:rPr>
                <a:t>B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CA48A95-4217-43A8-9FBA-A09D81884D81}"/>
                </a:ext>
              </a:extLst>
            </p:cNvPr>
            <p:cNvSpPr txBox="1"/>
            <p:nvPr/>
          </p:nvSpPr>
          <p:spPr>
            <a:xfrm>
              <a:off x="4880509" y="3378215"/>
              <a:ext cx="14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5DA6F6-781E-4599-9350-53DB6365364A}"/>
                </a:ext>
              </a:extLst>
            </p:cNvPr>
            <p:cNvSpPr txBox="1"/>
            <p:nvPr/>
          </p:nvSpPr>
          <p:spPr>
            <a:xfrm>
              <a:off x="4762072" y="3730747"/>
              <a:ext cx="14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3399"/>
                  </a:solidFill>
                </a:rPr>
                <a:t>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FC9866D-E31D-481B-99A8-005635A5D322}"/>
                </a:ext>
              </a:extLst>
            </p:cNvPr>
            <p:cNvSpPr txBox="1"/>
            <p:nvPr/>
          </p:nvSpPr>
          <p:spPr>
            <a:xfrm>
              <a:off x="4602248" y="4187650"/>
              <a:ext cx="14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030A0"/>
                  </a:solidFill>
                </a:rPr>
                <a:t>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FF38AB5-9A1E-4E4B-96F1-2BCA13CED1E4}"/>
                </a:ext>
              </a:extLst>
            </p:cNvPr>
            <p:cNvSpPr txBox="1"/>
            <p:nvPr/>
          </p:nvSpPr>
          <p:spPr>
            <a:xfrm>
              <a:off x="5872961" y="2985547"/>
              <a:ext cx="14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3970A35-B52C-4495-A9BA-717E11431827}"/>
                </a:ext>
              </a:extLst>
            </p:cNvPr>
            <p:cNvSpPr txBox="1"/>
            <p:nvPr/>
          </p:nvSpPr>
          <p:spPr>
            <a:xfrm>
              <a:off x="5872961" y="5981427"/>
              <a:ext cx="14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4854E59-6EFA-4AD7-A79C-129C10584D09}"/>
                </a:ext>
              </a:extLst>
            </p:cNvPr>
            <p:cNvSpPr txBox="1"/>
            <p:nvPr/>
          </p:nvSpPr>
          <p:spPr>
            <a:xfrm>
              <a:off x="5520697" y="5981427"/>
              <a:ext cx="14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6BB90E-45E7-4151-89C4-11C62A078387}"/>
                </a:ext>
              </a:extLst>
            </p:cNvPr>
            <p:cNvSpPr txBox="1"/>
            <p:nvPr/>
          </p:nvSpPr>
          <p:spPr>
            <a:xfrm>
              <a:off x="5269483" y="5911115"/>
              <a:ext cx="14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C000"/>
                  </a:solidFill>
                </a:rPr>
                <a:t>B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2C39CF0-A2AA-440E-87DC-D73C5BC5EBE1}"/>
                </a:ext>
              </a:extLst>
            </p:cNvPr>
            <p:cNvSpPr txBox="1"/>
            <p:nvPr/>
          </p:nvSpPr>
          <p:spPr>
            <a:xfrm>
              <a:off x="6121940" y="5908975"/>
              <a:ext cx="14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C000"/>
                  </a:solidFill>
                </a:rPr>
                <a:t>B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1AA5EDD-588E-4309-8626-C743088BC85C}"/>
                </a:ext>
              </a:extLst>
            </p:cNvPr>
            <p:cNvSpPr txBox="1"/>
            <p:nvPr/>
          </p:nvSpPr>
          <p:spPr>
            <a:xfrm>
              <a:off x="6232708" y="3105681"/>
              <a:ext cx="14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C000"/>
                  </a:solidFill>
                </a:rPr>
                <a:t>B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004ED07-580D-46F7-96A3-6A834FC7740A}"/>
                </a:ext>
              </a:extLst>
            </p:cNvPr>
            <p:cNvSpPr txBox="1"/>
            <p:nvPr/>
          </p:nvSpPr>
          <p:spPr>
            <a:xfrm>
              <a:off x="4929509" y="5705820"/>
              <a:ext cx="14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5A37E55-88C8-49E9-8861-13160CE8A665}"/>
                </a:ext>
              </a:extLst>
            </p:cNvPr>
            <p:cNvSpPr txBox="1"/>
            <p:nvPr/>
          </p:nvSpPr>
          <p:spPr>
            <a:xfrm>
              <a:off x="6375056" y="5705820"/>
              <a:ext cx="14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ACEF01C-D34F-45D5-8AA5-4788A734FB98}"/>
                </a:ext>
              </a:extLst>
            </p:cNvPr>
            <p:cNvSpPr txBox="1"/>
            <p:nvPr/>
          </p:nvSpPr>
          <p:spPr>
            <a:xfrm>
              <a:off x="6381541" y="3354879"/>
              <a:ext cx="14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69B8956-4AEE-4D6F-80F4-A3E250C5C0F6}"/>
                </a:ext>
              </a:extLst>
            </p:cNvPr>
            <p:cNvSpPr txBox="1"/>
            <p:nvPr/>
          </p:nvSpPr>
          <p:spPr>
            <a:xfrm>
              <a:off x="6680709" y="5306646"/>
              <a:ext cx="14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3399"/>
                  </a:solidFill>
                </a:rPr>
                <a:t>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23957C4-2671-4E45-93F8-F930A7D2D861}"/>
                </a:ext>
              </a:extLst>
            </p:cNvPr>
            <p:cNvSpPr txBox="1"/>
            <p:nvPr/>
          </p:nvSpPr>
          <p:spPr>
            <a:xfrm>
              <a:off x="6680709" y="3746744"/>
              <a:ext cx="14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3399"/>
                  </a:solidFill>
                </a:rPr>
                <a:t>D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E1E76B9-9646-40AF-9783-44535C06AF6C}"/>
                </a:ext>
              </a:extLst>
            </p:cNvPr>
            <p:cNvSpPr txBox="1"/>
            <p:nvPr/>
          </p:nvSpPr>
          <p:spPr>
            <a:xfrm>
              <a:off x="4741763" y="5306646"/>
              <a:ext cx="14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3399"/>
                  </a:solidFill>
                </a:rPr>
                <a:t>D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25B88BE-93A6-40C3-9870-9ED2341990C9}"/>
                </a:ext>
              </a:extLst>
            </p:cNvPr>
            <p:cNvSpPr txBox="1"/>
            <p:nvPr/>
          </p:nvSpPr>
          <p:spPr>
            <a:xfrm>
              <a:off x="6813297" y="4192685"/>
              <a:ext cx="14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030A0"/>
                  </a:solidFill>
                </a:rPr>
                <a:t>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7C6C759-5B2F-43A1-A433-A3CF281E13FB}"/>
                </a:ext>
              </a:extLst>
            </p:cNvPr>
            <p:cNvSpPr txBox="1"/>
            <p:nvPr/>
          </p:nvSpPr>
          <p:spPr>
            <a:xfrm>
              <a:off x="6824725" y="4829701"/>
              <a:ext cx="14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030A0"/>
                  </a:solidFill>
                </a:rPr>
                <a:t>E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E2BB2F1-5D65-4E21-81F3-CE1041330A18}"/>
                </a:ext>
              </a:extLst>
            </p:cNvPr>
            <p:cNvSpPr txBox="1"/>
            <p:nvPr/>
          </p:nvSpPr>
          <p:spPr>
            <a:xfrm>
              <a:off x="4598004" y="4812715"/>
              <a:ext cx="14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030A0"/>
                  </a:solidFill>
                </a:rPr>
                <a:t>E</a:t>
              </a:r>
            </a:p>
          </p:txBody>
        </p:sp>
      </p:grpSp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B56C1630-25C7-40D3-92DD-94574DCE83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7" r="13355"/>
          <a:stretch/>
        </p:blipFill>
        <p:spPr>
          <a:xfrm>
            <a:off x="107504" y="2996952"/>
            <a:ext cx="3816424" cy="35218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26A65E-13A0-4665-8309-3CCCABB7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57" y="332656"/>
            <a:ext cx="6347713" cy="659160"/>
          </a:xfrm>
        </p:spPr>
        <p:txBody>
          <a:bodyPr/>
          <a:lstStyle/>
          <a:p>
            <a:r>
              <a:rPr lang="th-TH" b="1" dirty="0">
                <a:solidFill>
                  <a:srgbClr val="7030A0"/>
                </a:solidFill>
              </a:rPr>
              <a:t>ระบบการบอกตำแหน่งซี่ฟัน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4F7D6-728C-48FD-9DF7-282653834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268760"/>
            <a:ext cx="6842721" cy="4772603"/>
          </a:xfrm>
        </p:spPr>
        <p:txBody>
          <a:bodyPr>
            <a:normAutofit/>
          </a:bodyPr>
          <a:lstStyle/>
          <a:p>
            <a:r>
              <a:rPr lang="th-TH" sz="2800" b="1" dirty="0"/>
              <a:t>ระบบปาล์มเมอร์ </a:t>
            </a:r>
            <a:r>
              <a:rPr lang="en-US" sz="2800" b="1" dirty="0"/>
              <a:t>(Palmer notation system) </a:t>
            </a:r>
            <a:r>
              <a:rPr lang="th-TH" sz="2800" b="1" dirty="0"/>
              <a:t>เป็นการใช้สัญลักษณ์แทน </a:t>
            </a:r>
            <a:r>
              <a:rPr lang="en-US" sz="2800" b="1" dirty="0"/>
              <a:t>quadrant </a:t>
            </a:r>
            <a:r>
              <a:rPr lang="th-TH" sz="2800" b="1" dirty="0"/>
              <a:t>ใช้เลขอราบิกแทนฟันแท้ ใช้ตัวอักษรภาษาอังกฤษแทนฟันน้ำนม</a:t>
            </a:r>
            <a:endParaRPr lang="en-US" sz="2800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04F770-9338-498B-B185-EA62F056AD5A}"/>
              </a:ext>
            </a:extLst>
          </p:cNvPr>
          <p:cNvGrpSpPr/>
          <p:nvPr/>
        </p:nvGrpSpPr>
        <p:grpSpPr>
          <a:xfrm>
            <a:off x="346752" y="3610708"/>
            <a:ext cx="3177986" cy="2083048"/>
            <a:chOff x="346752" y="3610708"/>
            <a:chExt cx="3177986" cy="208304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E5BB36B-5CBE-4468-BD49-0DB79D64F8AF}"/>
                </a:ext>
              </a:extLst>
            </p:cNvPr>
            <p:cNvSpPr/>
            <p:nvPr/>
          </p:nvSpPr>
          <p:spPr>
            <a:xfrm>
              <a:off x="3173046" y="3610708"/>
              <a:ext cx="351692" cy="429846"/>
            </a:xfrm>
            <a:custGeom>
              <a:avLst/>
              <a:gdLst>
                <a:gd name="connsiteX0" fmla="*/ 0 w 351692"/>
                <a:gd name="connsiteY0" fmla="*/ 0 h 429846"/>
                <a:gd name="connsiteX1" fmla="*/ 7816 w 351692"/>
                <a:gd name="connsiteY1" fmla="*/ 429846 h 429846"/>
                <a:gd name="connsiteX2" fmla="*/ 351692 w 351692"/>
                <a:gd name="connsiteY2" fmla="*/ 429846 h 429846"/>
                <a:gd name="connsiteX3" fmla="*/ 351692 w 351692"/>
                <a:gd name="connsiteY3" fmla="*/ 429846 h 42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692" h="429846">
                  <a:moveTo>
                    <a:pt x="0" y="0"/>
                  </a:moveTo>
                  <a:lnTo>
                    <a:pt x="7816" y="429846"/>
                  </a:lnTo>
                  <a:lnTo>
                    <a:pt x="351692" y="429846"/>
                  </a:lnTo>
                  <a:lnTo>
                    <a:pt x="351692" y="429846"/>
                  </a:ln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3601AB7-FD5D-4BC6-9822-A215EC03804D}"/>
                </a:ext>
              </a:extLst>
            </p:cNvPr>
            <p:cNvSpPr/>
            <p:nvPr/>
          </p:nvSpPr>
          <p:spPr>
            <a:xfrm rot="10800000">
              <a:off x="347841" y="5263910"/>
              <a:ext cx="351692" cy="429846"/>
            </a:xfrm>
            <a:custGeom>
              <a:avLst/>
              <a:gdLst>
                <a:gd name="connsiteX0" fmla="*/ 0 w 351692"/>
                <a:gd name="connsiteY0" fmla="*/ 0 h 429846"/>
                <a:gd name="connsiteX1" fmla="*/ 7816 w 351692"/>
                <a:gd name="connsiteY1" fmla="*/ 429846 h 429846"/>
                <a:gd name="connsiteX2" fmla="*/ 351692 w 351692"/>
                <a:gd name="connsiteY2" fmla="*/ 429846 h 429846"/>
                <a:gd name="connsiteX3" fmla="*/ 351692 w 351692"/>
                <a:gd name="connsiteY3" fmla="*/ 429846 h 42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692" h="429846">
                  <a:moveTo>
                    <a:pt x="0" y="0"/>
                  </a:moveTo>
                  <a:lnTo>
                    <a:pt x="7816" y="429846"/>
                  </a:lnTo>
                  <a:lnTo>
                    <a:pt x="351692" y="429846"/>
                  </a:lnTo>
                  <a:lnTo>
                    <a:pt x="351692" y="429846"/>
                  </a:ln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B68C894-E270-441D-A9A0-6F8D1BEB10A0}"/>
                </a:ext>
              </a:extLst>
            </p:cNvPr>
            <p:cNvSpPr/>
            <p:nvPr/>
          </p:nvSpPr>
          <p:spPr>
            <a:xfrm flipH="1">
              <a:off x="346752" y="3610708"/>
              <a:ext cx="351692" cy="429846"/>
            </a:xfrm>
            <a:custGeom>
              <a:avLst/>
              <a:gdLst>
                <a:gd name="connsiteX0" fmla="*/ 0 w 351692"/>
                <a:gd name="connsiteY0" fmla="*/ 0 h 429846"/>
                <a:gd name="connsiteX1" fmla="*/ 7816 w 351692"/>
                <a:gd name="connsiteY1" fmla="*/ 429846 h 429846"/>
                <a:gd name="connsiteX2" fmla="*/ 351692 w 351692"/>
                <a:gd name="connsiteY2" fmla="*/ 429846 h 429846"/>
                <a:gd name="connsiteX3" fmla="*/ 351692 w 351692"/>
                <a:gd name="connsiteY3" fmla="*/ 429846 h 42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692" h="429846">
                  <a:moveTo>
                    <a:pt x="0" y="0"/>
                  </a:moveTo>
                  <a:lnTo>
                    <a:pt x="7816" y="429846"/>
                  </a:lnTo>
                  <a:lnTo>
                    <a:pt x="351692" y="429846"/>
                  </a:lnTo>
                  <a:lnTo>
                    <a:pt x="351692" y="429846"/>
                  </a:ln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748892-AE00-4F25-8D0B-555AF0FB8740}"/>
                </a:ext>
              </a:extLst>
            </p:cNvPr>
            <p:cNvSpPr/>
            <p:nvPr/>
          </p:nvSpPr>
          <p:spPr>
            <a:xfrm flipV="1">
              <a:off x="3173046" y="5263910"/>
              <a:ext cx="351692" cy="429846"/>
            </a:xfrm>
            <a:custGeom>
              <a:avLst/>
              <a:gdLst>
                <a:gd name="connsiteX0" fmla="*/ 0 w 351692"/>
                <a:gd name="connsiteY0" fmla="*/ 0 h 429846"/>
                <a:gd name="connsiteX1" fmla="*/ 7816 w 351692"/>
                <a:gd name="connsiteY1" fmla="*/ 429846 h 429846"/>
                <a:gd name="connsiteX2" fmla="*/ 351692 w 351692"/>
                <a:gd name="connsiteY2" fmla="*/ 429846 h 429846"/>
                <a:gd name="connsiteX3" fmla="*/ 351692 w 351692"/>
                <a:gd name="connsiteY3" fmla="*/ 429846 h 42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692" h="429846">
                  <a:moveTo>
                    <a:pt x="0" y="0"/>
                  </a:moveTo>
                  <a:lnTo>
                    <a:pt x="7816" y="429846"/>
                  </a:lnTo>
                  <a:lnTo>
                    <a:pt x="351692" y="429846"/>
                  </a:lnTo>
                  <a:lnTo>
                    <a:pt x="351692" y="429846"/>
                  </a:ln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B468F0E-8022-48C0-9668-A2A871E0EAEC}"/>
              </a:ext>
            </a:extLst>
          </p:cNvPr>
          <p:cNvGrpSpPr/>
          <p:nvPr/>
        </p:nvGrpSpPr>
        <p:grpSpPr>
          <a:xfrm>
            <a:off x="4196501" y="3609437"/>
            <a:ext cx="3177986" cy="2083048"/>
            <a:chOff x="346752" y="3610708"/>
            <a:chExt cx="3177986" cy="208304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E6EAE95-1FDC-4108-ADCC-1C8D11017F51}"/>
                </a:ext>
              </a:extLst>
            </p:cNvPr>
            <p:cNvSpPr/>
            <p:nvPr/>
          </p:nvSpPr>
          <p:spPr>
            <a:xfrm>
              <a:off x="3173046" y="3610708"/>
              <a:ext cx="351692" cy="429846"/>
            </a:xfrm>
            <a:custGeom>
              <a:avLst/>
              <a:gdLst>
                <a:gd name="connsiteX0" fmla="*/ 0 w 351692"/>
                <a:gd name="connsiteY0" fmla="*/ 0 h 429846"/>
                <a:gd name="connsiteX1" fmla="*/ 7816 w 351692"/>
                <a:gd name="connsiteY1" fmla="*/ 429846 h 429846"/>
                <a:gd name="connsiteX2" fmla="*/ 351692 w 351692"/>
                <a:gd name="connsiteY2" fmla="*/ 429846 h 429846"/>
                <a:gd name="connsiteX3" fmla="*/ 351692 w 351692"/>
                <a:gd name="connsiteY3" fmla="*/ 429846 h 42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692" h="429846">
                  <a:moveTo>
                    <a:pt x="0" y="0"/>
                  </a:moveTo>
                  <a:lnTo>
                    <a:pt x="7816" y="429846"/>
                  </a:lnTo>
                  <a:lnTo>
                    <a:pt x="351692" y="429846"/>
                  </a:lnTo>
                  <a:lnTo>
                    <a:pt x="351692" y="429846"/>
                  </a:ln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9B4BC83-6C39-4418-9C64-FF87914BAAA6}"/>
                </a:ext>
              </a:extLst>
            </p:cNvPr>
            <p:cNvSpPr/>
            <p:nvPr/>
          </p:nvSpPr>
          <p:spPr>
            <a:xfrm rot="10800000">
              <a:off x="347841" y="5263910"/>
              <a:ext cx="351692" cy="429846"/>
            </a:xfrm>
            <a:custGeom>
              <a:avLst/>
              <a:gdLst>
                <a:gd name="connsiteX0" fmla="*/ 0 w 351692"/>
                <a:gd name="connsiteY0" fmla="*/ 0 h 429846"/>
                <a:gd name="connsiteX1" fmla="*/ 7816 w 351692"/>
                <a:gd name="connsiteY1" fmla="*/ 429846 h 429846"/>
                <a:gd name="connsiteX2" fmla="*/ 351692 w 351692"/>
                <a:gd name="connsiteY2" fmla="*/ 429846 h 429846"/>
                <a:gd name="connsiteX3" fmla="*/ 351692 w 351692"/>
                <a:gd name="connsiteY3" fmla="*/ 429846 h 42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692" h="429846">
                  <a:moveTo>
                    <a:pt x="0" y="0"/>
                  </a:moveTo>
                  <a:lnTo>
                    <a:pt x="7816" y="429846"/>
                  </a:lnTo>
                  <a:lnTo>
                    <a:pt x="351692" y="429846"/>
                  </a:lnTo>
                  <a:lnTo>
                    <a:pt x="351692" y="429846"/>
                  </a:ln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2B2D57C-245B-4441-9F3F-019FB455C9BD}"/>
                </a:ext>
              </a:extLst>
            </p:cNvPr>
            <p:cNvSpPr/>
            <p:nvPr/>
          </p:nvSpPr>
          <p:spPr>
            <a:xfrm flipH="1">
              <a:off x="346752" y="3610708"/>
              <a:ext cx="351692" cy="429846"/>
            </a:xfrm>
            <a:custGeom>
              <a:avLst/>
              <a:gdLst>
                <a:gd name="connsiteX0" fmla="*/ 0 w 351692"/>
                <a:gd name="connsiteY0" fmla="*/ 0 h 429846"/>
                <a:gd name="connsiteX1" fmla="*/ 7816 w 351692"/>
                <a:gd name="connsiteY1" fmla="*/ 429846 h 429846"/>
                <a:gd name="connsiteX2" fmla="*/ 351692 w 351692"/>
                <a:gd name="connsiteY2" fmla="*/ 429846 h 429846"/>
                <a:gd name="connsiteX3" fmla="*/ 351692 w 351692"/>
                <a:gd name="connsiteY3" fmla="*/ 429846 h 42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692" h="429846">
                  <a:moveTo>
                    <a:pt x="0" y="0"/>
                  </a:moveTo>
                  <a:lnTo>
                    <a:pt x="7816" y="429846"/>
                  </a:lnTo>
                  <a:lnTo>
                    <a:pt x="351692" y="429846"/>
                  </a:lnTo>
                  <a:lnTo>
                    <a:pt x="351692" y="429846"/>
                  </a:ln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4DE4F40-884A-4DCF-91DD-306BB94B31CA}"/>
                </a:ext>
              </a:extLst>
            </p:cNvPr>
            <p:cNvSpPr/>
            <p:nvPr/>
          </p:nvSpPr>
          <p:spPr>
            <a:xfrm flipV="1">
              <a:off x="3173046" y="5263910"/>
              <a:ext cx="351692" cy="429846"/>
            </a:xfrm>
            <a:custGeom>
              <a:avLst/>
              <a:gdLst>
                <a:gd name="connsiteX0" fmla="*/ 0 w 351692"/>
                <a:gd name="connsiteY0" fmla="*/ 0 h 429846"/>
                <a:gd name="connsiteX1" fmla="*/ 7816 w 351692"/>
                <a:gd name="connsiteY1" fmla="*/ 429846 h 429846"/>
                <a:gd name="connsiteX2" fmla="*/ 351692 w 351692"/>
                <a:gd name="connsiteY2" fmla="*/ 429846 h 429846"/>
                <a:gd name="connsiteX3" fmla="*/ 351692 w 351692"/>
                <a:gd name="connsiteY3" fmla="*/ 429846 h 42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692" h="429846">
                  <a:moveTo>
                    <a:pt x="0" y="0"/>
                  </a:moveTo>
                  <a:lnTo>
                    <a:pt x="7816" y="429846"/>
                  </a:lnTo>
                  <a:lnTo>
                    <a:pt x="351692" y="429846"/>
                  </a:lnTo>
                  <a:lnTo>
                    <a:pt x="351692" y="429846"/>
                  </a:ln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2648D5-52DD-4116-BC44-9A5EC335D14E}"/>
              </a:ext>
            </a:extLst>
          </p:cNvPr>
          <p:cNvCxnSpPr>
            <a:cxnSpLocks/>
          </p:cNvCxnSpPr>
          <p:nvPr/>
        </p:nvCxnSpPr>
        <p:spPr>
          <a:xfrm>
            <a:off x="4355976" y="4725144"/>
            <a:ext cx="3177986" cy="0"/>
          </a:xfrm>
          <a:prstGeom prst="line">
            <a:avLst/>
          </a:prstGeom>
          <a:ln w="38100"/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18F24-EE70-445E-8AD2-9CD13B2E4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14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50FE2FE-F8B4-458B-8E62-5B3C0A955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CAD8-8711-425E-8F5F-846EFE420E2A}" type="datetime1">
              <a:rPr lang="en-US" smtClean="0"/>
              <a:t>3/14/2019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7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D6D7F93-8C2A-4A21-9ACD-E98542D56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6912768" cy="5557866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6CF5FBA4-8ECE-415C-9893-C8DD7C2EDBE0}"/>
              </a:ext>
            </a:extLst>
          </p:cNvPr>
          <p:cNvSpPr txBox="1">
            <a:spLocks/>
          </p:cNvSpPr>
          <p:nvPr/>
        </p:nvSpPr>
        <p:spPr>
          <a:xfrm>
            <a:off x="609599" y="609600"/>
            <a:ext cx="6347714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>
                <a:solidFill>
                  <a:srgbClr val="7030A0"/>
                </a:solidFill>
              </a:rPr>
              <a:t>ระบบปาล์มเมอร์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D50B76-133D-403F-BC12-22CA24A4B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15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47F76F-AB38-4C85-BD3E-A8280699D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2652-287D-4764-8EED-565BB6EDF49C}" type="datetime1">
              <a:rPr lang="en-US" smtClean="0"/>
              <a:t>3/14/2019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8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88D8D00-AC1E-4D4E-B339-4E7B72BF9AAA}"/>
              </a:ext>
            </a:extLst>
          </p:cNvPr>
          <p:cNvGrpSpPr/>
          <p:nvPr/>
        </p:nvGrpSpPr>
        <p:grpSpPr>
          <a:xfrm>
            <a:off x="4716016" y="3356992"/>
            <a:ext cx="2666257" cy="3123498"/>
            <a:chOff x="4716016" y="3356992"/>
            <a:chExt cx="2666257" cy="3123498"/>
          </a:xfrm>
        </p:grpSpPr>
        <p:pic>
          <p:nvPicPr>
            <p:cNvPr id="8" name="Picture 7" descr="A close up of text on a white background&#10;&#10;Description generated with high confidence">
              <a:extLst>
                <a:ext uri="{FF2B5EF4-FFF2-40B4-BE49-F238E27FC236}">
                  <a16:creationId xmlns:a16="http://schemas.microsoft.com/office/drawing/2014/main" id="{465AB142-3D45-4CE9-9C9C-11098E1417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268"/>
            <a:stretch/>
          </p:blipFill>
          <p:spPr>
            <a:xfrm>
              <a:off x="4716016" y="3390362"/>
              <a:ext cx="2666257" cy="2995349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B8C50B-EB85-4E76-9AFE-3690E0625CBA}"/>
                </a:ext>
              </a:extLst>
            </p:cNvPr>
            <p:cNvCxnSpPr>
              <a:cxnSpLocks/>
            </p:cNvCxnSpPr>
            <p:nvPr/>
          </p:nvCxnSpPr>
          <p:spPr>
            <a:xfrm>
              <a:off x="5992963" y="3499873"/>
              <a:ext cx="20149" cy="2885838"/>
            </a:xfrm>
            <a:prstGeom prst="line">
              <a:avLst/>
            </a:prstGeom>
            <a:ln w="38100"/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F6D8C9D-3CE9-4A7F-8117-D436F7C1F546}"/>
                </a:ext>
              </a:extLst>
            </p:cNvPr>
            <p:cNvSpPr txBox="1"/>
            <p:nvPr/>
          </p:nvSpPr>
          <p:spPr>
            <a:xfrm>
              <a:off x="5757051" y="3356992"/>
              <a:ext cx="136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7EDB148-5B83-4A4C-8651-28EAF976576D}"/>
                </a:ext>
              </a:extLst>
            </p:cNvPr>
            <p:cNvSpPr txBox="1"/>
            <p:nvPr/>
          </p:nvSpPr>
          <p:spPr>
            <a:xfrm>
              <a:off x="5449455" y="3467433"/>
              <a:ext cx="136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C000"/>
                  </a:solidFill>
                </a:rPr>
                <a:t>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CA48A95-4217-43A8-9FBA-A09D81884D81}"/>
                </a:ext>
              </a:extLst>
            </p:cNvPr>
            <p:cNvSpPr txBox="1"/>
            <p:nvPr/>
          </p:nvSpPr>
          <p:spPr>
            <a:xfrm>
              <a:off x="5146281" y="3717979"/>
              <a:ext cx="136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5DA6F6-781E-4599-9350-53DB6365364A}"/>
                </a:ext>
              </a:extLst>
            </p:cNvPr>
            <p:cNvSpPr txBox="1"/>
            <p:nvPr/>
          </p:nvSpPr>
          <p:spPr>
            <a:xfrm>
              <a:off x="5034156" y="4042068"/>
              <a:ext cx="136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3399"/>
                  </a:solidFill>
                </a:rPr>
                <a:t>4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FC9866D-E31D-481B-99A8-005635A5D322}"/>
                </a:ext>
              </a:extLst>
            </p:cNvPr>
            <p:cNvSpPr txBox="1"/>
            <p:nvPr/>
          </p:nvSpPr>
          <p:spPr>
            <a:xfrm>
              <a:off x="4882849" y="4462107"/>
              <a:ext cx="136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030A0"/>
                  </a:solidFill>
                </a:rPr>
                <a:t>5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FF38AB5-9A1E-4E4B-96F1-2BCA13CED1E4}"/>
                </a:ext>
              </a:extLst>
            </p:cNvPr>
            <p:cNvSpPr txBox="1"/>
            <p:nvPr/>
          </p:nvSpPr>
          <p:spPr>
            <a:xfrm>
              <a:off x="6085842" y="3356992"/>
              <a:ext cx="136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3970A35-B52C-4495-A9BA-717E11431827}"/>
                </a:ext>
              </a:extLst>
            </p:cNvPr>
            <p:cNvSpPr txBox="1"/>
            <p:nvPr/>
          </p:nvSpPr>
          <p:spPr>
            <a:xfrm>
              <a:off x="6085842" y="6111158"/>
              <a:ext cx="136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4854E59-6EFA-4AD7-A79C-129C10584D09}"/>
                </a:ext>
              </a:extLst>
            </p:cNvPr>
            <p:cNvSpPr txBox="1"/>
            <p:nvPr/>
          </p:nvSpPr>
          <p:spPr>
            <a:xfrm>
              <a:off x="5752351" y="6111158"/>
              <a:ext cx="136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6BB90E-45E7-4151-89C4-11C62A078387}"/>
                </a:ext>
              </a:extLst>
            </p:cNvPr>
            <p:cNvSpPr txBox="1"/>
            <p:nvPr/>
          </p:nvSpPr>
          <p:spPr>
            <a:xfrm>
              <a:off x="5514525" y="6046518"/>
              <a:ext cx="136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C000"/>
                  </a:solidFill>
                </a:rPr>
                <a:t>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2C39CF0-A2AA-440E-87DC-D73C5BC5EBE1}"/>
                </a:ext>
              </a:extLst>
            </p:cNvPr>
            <p:cNvSpPr txBox="1"/>
            <p:nvPr/>
          </p:nvSpPr>
          <p:spPr>
            <a:xfrm>
              <a:off x="6321552" y="6044551"/>
              <a:ext cx="136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C000"/>
                  </a:solidFill>
                </a:rPr>
                <a:t>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1AA5EDD-588E-4309-8626-C743088BC85C}"/>
                </a:ext>
              </a:extLst>
            </p:cNvPr>
            <p:cNvSpPr txBox="1"/>
            <p:nvPr/>
          </p:nvSpPr>
          <p:spPr>
            <a:xfrm>
              <a:off x="6426417" y="3467433"/>
              <a:ext cx="136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C000"/>
                  </a:solidFill>
                </a:rPr>
                <a:t>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004ED07-580D-46F7-96A3-6A834FC7740A}"/>
                </a:ext>
              </a:extLst>
            </p:cNvPr>
            <p:cNvSpPr txBox="1"/>
            <p:nvPr/>
          </p:nvSpPr>
          <p:spPr>
            <a:xfrm>
              <a:off x="5192670" y="5857787"/>
              <a:ext cx="136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5A37E55-88C8-49E9-8861-13160CE8A665}"/>
                </a:ext>
              </a:extLst>
            </p:cNvPr>
            <p:cNvSpPr txBox="1"/>
            <p:nvPr/>
          </p:nvSpPr>
          <p:spPr>
            <a:xfrm>
              <a:off x="6561179" y="5857787"/>
              <a:ext cx="136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ACEF01C-D34F-45D5-8AA5-4788A734FB98}"/>
                </a:ext>
              </a:extLst>
            </p:cNvPr>
            <p:cNvSpPr txBox="1"/>
            <p:nvPr/>
          </p:nvSpPr>
          <p:spPr>
            <a:xfrm>
              <a:off x="6632060" y="3696859"/>
              <a:ext cx="136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69B8956-4AEE-4D6F-80F4-A3E250C5C0F6}"/>
                </a:ext>
              </a:extLst>
            </p:cNvPr>
            <p:cNvSpPr txBox="1"/>
            <p:nvPr/>
          </p:nvSpPr>
          <p:spPr>
            <a:xfrm>
              <a:off x="6850543" y="5490819"/>
              <a:ext cx="136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3399"/>
                  </a:solidFill>
                </a:rPr>
                <a:t>4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23957C4-2671-4E45-93F8-F930A7D2D861}"/>
                </a:ext>
              </a:extLst>
            </p:cNvPr>
            <p:cNvSpPr txBox="1"/>
            <p:nvPr/>
          </p:nvSpPr>
          <p:spPr>
            <a:xfrm>
              <a:off x="6850543" y="4056774"/>
              <a:ext cx="136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3399"/>
                  </a:solidFill>
                </a:rPr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E1E76B9-9646-40AF-9783-44535C06AF6C}"/>
                </a:ext>
              </a:extLst>
            </p:cNvPr>
            <p:cNvSpPr txBox="1"/>
            <p:nvPr/>
          </p:nvSpPr>
          <p:spPr>
            <a:xfrm>
              <a:off x="5014929" y="5490819"/>
              <a:ext cx="136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3399"/>
                  </a:solidFill>
                </a:rPr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25B88BE-93A6-40C3-9870-9ED2341990C9}"/>
                </a:ext>
              </a:extLst>
            </p:cNvPr>
            <p:cNvSpPr txBox="1"/>
            <p:nvPr/>
          </p:nvSpPr>
          <p:spPr>
            <a:xfrm>
              <a:off x="6976065" y="4466735"/>
              <a:ext cx="136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030A0"/>
                  </a:solidFill>
                </a:rPr>
                <a:t>5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7C6C759-5B2F-43A1-A433-A3CF281E13FB}"/>
                </a:ext>
              </a:extLst>
            </p:cNvPr>
            <p:cNvSpPr txBox="1"/>
            <p:nvPr/>
          </p:nvSpPr>
          <p:spPr>
            <a:xfrm>
              <a:off x="6986884" y="5052355"/>
              <a:ext cx="136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030A0"/>
                  </a:solidFill>
                </a:rPr>
                <a:t>5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E2BB2F1-5D65-4E21-81F3-CE1041330A18}"/>
                </a:ext>
              </a:extLst>
            </p:cNvPr>
            <p:cNvSpPr txBox="1"/>
            <p:nvPr/>
          </p:nvSpPr>
          <p:spPr>
            <a:xfrm>
              <a:off x="4878832" y="5036740"/>
              <a:ext cx="136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030A0"/>
                  </a:solidFill>
                </a:rPr>
                <a:t>5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26A65E-13A0-4665-8309-3CCCABB7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57" y="332656"/>
            <a:ext cx="6347713" cy="659160"/>
          </a:xfrm>
        </p:spPr>
        <p:txBody>
          <a:bodyPr/>
          <a:lstStyle/>
          <a:p>
            <a:r>
              <a:rPr lang="th-TH" b="1" dirty="0">
                <a:solidFill>
                  <a:srgbClr val="7030A0"/>
                </a:solidFill>
              </a:rPr>
              <a:t>ระบบการบอกตำแหน่งซี่ฟัน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4F7D6-728C-48FD-9DF7-282653834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268760"/>
            <a:ext cx="6982431" cy="4772603"/>
          </a:xfrm>
        </p:spPr>
        <p:txBody>
          <a:bodyPr>
            <a:normAutofit/>
          </a:bodyPr>
          <a:lstStyle/>
          <a:p>
            <a:r>
              <a:rPr lang="th-TH" sz="2800" b="1" dirty="0"/>
              <a:t>ระบบเลข </a:t>
            </a:r>
            <a:r>
              <a:rPr lang="en-US" sz="2800" b="1" dirty="0"/>
              <a:t>2 </a:t>
            </a:r>
            <a:r>
              <a:rPr lang="th-TH" sz="2800" b="1" dirty="0"/>
              <a:t>ตัว </a:t>
            </a:r>
            <a:r>
              <a:rPr lang="en-US" sz="2800" b="1" dirty="0"/>
              <a:t>(Two digit system/FDI system) </a:t>
            </a:r>
            <a:r>
              <a:rPr lang="th-TH" sz="2800" b="1" dirty="0"/>
              <a:t>กำหนดให้ฟันแต่ละซี่แทนด้วยเลข </a:t>
            </a:r>
            <a:r>
              <a:rPr lang="en-US" sz="2800" b="1" dirty="0"/>
              <a:t>2</a:t>
            </a:r>
            <a:r>
              <a:rPr lang="th-TH" sz="2800" b="1" dirty="0"/>
              <a:t> ตัว ตัวแรกบอกตำแหน่ง </a:t>
            </a:r>
            <a:r>
              <a:rPr lang="en-US" sz="2800" b="1" dirty="0"/>
              <a:t>quadrant </a:t>
            </a:r>
            <a:r>
              <a:rPr lang="th-TH" sz="2800" b="1" dirty="0"/>
              <a:t>ตัวซี่ </a:t>
            </a:r>
            <a:r>
              <a:rPr lang="en-US" sz="2800" b="1" dirty="0"/>
              <a:t>2 </a:t>
            </a:r>
            <a:r>
              <a:rPr lang="th-TH" sz="2800" b="1" dirty="0"/>
              <a:t>บอกตำแหน่งซี่ฟัน</a:t>
            </a:r>
            <a:endParaRPr lang="en-US" sz="2800" b="1" dirty="0"/>
          </a:p>
        </p:txBody>
      </p:sp>
      <p:pic>
        <p:nvPicPr>
          <p:cNvPr id="20" name="Picture 19" descr="A close up of a map&#10;&#10;Description generated with high confidence">
            <a:extLst>
              <a:ext uri="{FF2B5EF4-FFF2-40B4-BE49-F238E27FC236}">
                <a16:creationId xmlns:a16="http://schemas.microsoft.com/office/drawing/2014/main" id="{9370EC89-C630-431D-B9D3-3D5FFCEEF7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4" r="25184"/>
          <a:stretch/>
        </p:blipFill>
        <p:spPr>
          <a:xfrm>
            <a:off x="662727" y="2995679"/>
            <a:ext cx="3002219" cy="3893294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2648D5-52DD-4116-BC44-9A5EC335D14E}"/>
              </a:ext>
            </a:extLst>
          </p:cNvPr>
          <p:cNvCxnSpPr>
            <a:cxnSpLocks/>
          </p:cNvCxnSpPr>
          <p:nvPr/>
        </p:nvCxnSpPr>
        <p:spPr>
          <a:xfrm>
            <a:off x="4414044" y="4942326"/>
            <a:ext cx="3177986" cy="0"/>
          </a:xfrm>
          <a:prstGeom prst="line">
            <a:avLst/>
          </a:prstGeom>
          <a:ln w="38100"/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1374706-E719-4AF9-AC30-6156A8A5CD90}"/>
              </a:ext>
            </a:extLst>
          </p:cNvPr>
          <p:cNvGrpSpPr/>
          <p:nvPr/>
        </p:nvGrpSpPr>
        <p:grpSpPr>
          <a:xfrm>
            <a:off x="4254397" y="3692666"/>
            <a:ext cx="3310664" cy="2359555"/>
            <a:chOff x="4254397" y="3692666"/>
            <a:chExt cx="3310664" cy="23595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FD3139-8CD1-4291-9327-A18316075592}"/>
                </a:ext>
              </a:extLst>
            </p:cNvPr>
            <p:cNvSpPr txBox="1"/>
            <p:nvPr/>
          </p:nvSpPr>
          <p:spPr>
            <a:xfrm>
              <a:off x="4254397" y="3719734"/>
              <a:ext cx="432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4B51A16-6A1F-40DB-A133-334BBBC7C56B}"/>
                </a:ext>
              </a:extLst>
            </p:cNvPr>
            <p:cNvSpPr txBox="1"/>
            <p:nvPr/>
          </p:nvSpPr>
          <p:spPr>
            <a:xfrm>
              <a:off x="7126702" y="5266116"/>
              <a:ext cx="432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7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DAF90D2-E03D-449A-86DD-A72C2A6AD88A}"/>
                </a:ext>
              </a:extLst>
            </p:cNvPr>
            <p:cNvSpPr txBox="1"/>
            <p:nvPr/>
          </p:nvSpPr>
          <p:spPr>
            <a:xfrm>
              <a:off x="7118580" y="3692666"/>
              <a:ext cx="4464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6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E0DF5C0-0705-44F6-8851-25E1727E405E}"/>
                </a:ext>
              </a:extLst>
            </p:cNvPr>
            <p:cNvSpPr txBox="1"/>
            <p:nvPr/>
          </p:nvSpPr>
          <p:spPr>
            <a:xfrm>
              <a:off x="4259510" y="5282780"/>
              <a:ext cx="432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A03A33C-5CD9-4A5B-87A0-72174EFA96EC}"/>
              </a:ext>
            </a:extLst>
          </p:cNvPr>
          <p:cNvGrpSpPr/>
          <p:nvPr/>
        </p:nvGrpSpPr>
        <p:grpSpPr>
          <a:xfrm>
            <a:off x="527792" y="3730184"/>
            <a:ext cx="3310664" cy="2359555"/>
            <a:chOff x="527792" y="3730184"/>
            <a:chExt cx="3310664" cy="235955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A05A384-C94A-4EFE-A30C-AD470366166F}"/>
                </a:ext>
              </a:extLst>
            </p:cNvPr>
            <p:cNvSpPr txBox="1"/>
            <p:nvPr/>
          </p:nvSpPr>
          <p:spPr>
            <a:xfrm>
              <a:off x="527792" y="3757252"/>
              <a:ext cx="432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42BC31D-2EDC-470C-8709-EDEE8C2E21AE}"/>
                </a:ext>
              </a:extLst>
            </p:cNvPr>
            <p:cNvSpPr txBox="1"/>
            <p:nvPr/>
          </p:nvSpPr>
          <p:spPr>
            <a:xfrm>
              <a:off x="3400097" y="5303634"/>
              <a:ext cx="432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3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FAFEEF8-2065-4EBC-878F-0B7C32571C83}"/>
                </a:ext>
              </a:extLst>
            </p:cNvPr>
            <p:cNvSpPr txBox="1"/>
            <p:nvPr/>
          </p:nvSpPr>
          <p:spPr>
            <a:xfrm>
              <a:off x="3391975" y="3730184"/>
              <a:ext cx="4464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046BA51-E02E-4CF9-9E1C-5044A570995F}"/>
                </a:ext>
              </a:extLst>
            </p:cNvPr>
            <p:cNvSpPr txBox="1"/>
            <p:nvPr/>
          </p:nvSpPr>
          <p:spPr>
            <a:xfrm>
              <a:off x="532905" y="5320298"/>
              <a:ext cx="432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4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9E0ED-37B0-4029-81DF-CD0B84582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65DA0-88FA-4605-AD28-C28BC3A2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3350-FC15-476D-ACCE-24F50CF5DA3D}" type="datetime1">
              <a:rPr lang="en-US" smtClean="0"/>
              <a:t>3/14/2019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6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13FBFC5-A965-4045-91B8-226E72D3A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8" y="1542061"/>
            <a:ext cx="8887063" cy="4680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29B8808F-9D2E-4A7E-AC28-64A2C0C05EEE}"/>
              </a:ext>
            </a:extLst>
          </p:cNvPr>
          <p:cNvSpPr txBox="1">
            <a:spLocks/>
          </p:cNvSpPr>
          <p:nvPr/>
        </p:nvSpPr>
        <p:spPr>
          <a:xfrm>
            <a:off x="609599" y="609600"/>
            <a:ext cx="6347714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>
                <a:solidFill>
                  <a:srgbClr val="7030A0"/>
                </a:solidFill>
              </a:rPr>
              <a:t>ระบบเลข </a:t>
            </a:r>
            <a:r>
              <a:rPr lang="en-US" b="1" dirty="0">
                <a:solidFill>
                  <a:srgbClr val="7030A0"/>
                </a:solidFill>
              </a:rPr>
              <a:t>2</a:t>
            </a:r>
            <a:r>
              <a:rPr lang="th-TH" b="1" dirty="0">
                <a:solidFill>
                  <a:srgbClr val="7030A0"/>
                </a:solidFill>
              </a:rPr>
              <a:t> ตัว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497481-4FD4-4B6C-AF7C-176BDE458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17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F687D-850C-4B88-A7FE-CE746574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0517-B2F0-4B82-9500-201363CFC70A}" type="datetime1">
              <a:rPr lang="en-US" smtClean="0"/>
              <a:t>3/14/2019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9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B360E2D-D640-4ED2-B5A6-E858EC2093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5"/>
          <a:stretch/>
        </p:blipFill>
        <p:spPr>
          <a:xfrm>
            <a:off x="1106118" y="3356992"/>
            <a:ext cx="3782639" cy="3475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26A65E-13A0-4665-8309-3CCCABB7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57" y="332656"/>
            <a:ext cx="6347713" cy="659160"/>
          </a:xfrm>
        </p:spPr>
        <p:txBody>
          <a:bodyPr/>
          <a:lstStyle/>
          <a:p>
            <a:r>
              <a:rPr lang="th-TH" b="1" dirty="0">
                <a:solidFill>
                  <a:srgbClr val="7030A0"/>
                </a:solidFill>
              </a:rPr>
              <a:t>ระบบการบอกตำแหน่งซี่ฟัน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4F7D6-728C-48FD-9DF7-282653834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268760"/>
            <a:ext cx="6982431" cy="2232247"/>
          </a:xfrm>
        </p:spPr>
        <p:txBody>
          <a:bodyPr>
            <a:normAutofit fontScale="92500" lnSpcReduction="10000"/>
          </a:bodyPr>
          <a:lstStyle/>
          <a:p>
            <a:r>
              <a:rPr lang="th-TH" sz="2800" b="1" dirty="0"/>
              <a:t>ระบบเรียงตัวเลข </a:t>
            </a:r>
            <a:r>
              <a:rPr lang="en-US" sz="2800" b="1" dirty="0"/>
              <a:t>(Universal numbering system) </a:t>
            </a:r>
            <a:r>
              <a:rPr lang="th-TH" sz="2800" b="1" dirty="0"/>
              <a:t>เป็นการใช้เลขอารบิกแทนฟันแท้แต่ละซี่เรียงจาก </a:t>
            </a:r>
            <a:r>
              <a:rPr lang="en-US" sz="2800" b="1" dirty="0"/>
              <a:t>1 </a:t>
            </a:r>
            <a:r>
              <a:rPr lang="th-TH" sz="2800" b="1" dirty="0"/>
              <a:t>ถึง </a:t>
            </a:r>
            <a:r>
              <a:rPr lang="en-US" sz="2800" b="1" dirty="0"/>
              <a:t>32 </a:t>
            </a:r>
            <a:r>
              <a:rPr lang="th-TH" sz="2800" b="1" dirty="0"/>
              <a:t>โดยเริ่มจากฟันกรามฟันขวาซี่ที่ </a:t>
            </a:r>
            <a:r>
              <a:rPr lang="en-US" sz="2800" b="1" dirty="0"/>
              <a:t>3 </a:t>
            </a:r>
            <a:r>
              <a:rPr lang="th-TH" sz="2800" b="1" dirty="0"/>
              <a:t>เป็นเลข </a:t>
            </a:r>
            <a:r>
              <a:rPr lang="en-US" sz="2800" b="1" dirty="0"/>
              <a:t>1</a:t>
            </a:r>
            <a:r>
              <a:rPr lang="th-TH" sz="2800" b="1" dirty="0"/>
              <a:t> วนตามเข็มนาฬิกาจนถึงฟันกรามล่างขวาซี่ที่ </a:t>
            </a:r>
            <a:r>
              <a:rPr lang="en-US" sz="2800" b="1" dirty="0"/>
              <a:t>3 </a:t>
            </a:r>
            <a:r>
              <a:rPr lang="th-TH" sz="2800" b="1" dirty="0"/>
              <a:t>เป็นเลข </a:t>
            </a:r>
            <a:r>
              <a:rPr lang="en-US" sz="2800" b="1" dirty="0"/>
              <a:t>32 </a:t>
            </a:r>
            <a:r>
              <a:rPr lang="th-TH" sz="2800" b="1" dirty="0"/>
              <a:t>ส่วนฟันน้ำนมใช้อักษร </a:t>
            </a:r>
            <a:r>
              <a:rPr lang="en-US" sz="2800" b="1" dirty="0"/>
              <a:t>A </a:t>
            </a:r>
            <a:r>
              <a:rPr lang="th-TH" sz="2800" b="1" dirty="0"/>
              <a:t>ถึง</a:t>
            </a:r>
            <a:r>
              <a:rPr lang="en-US" sz="2800" b="1" dirty="0"/>
              <a:t> T </a:t>
            </a:r>
            <a:r>
              <a:rPr lang="th-TH" sz="2800" b="1" dirty="0"/>
              <a:t>แทนฟันแต่ละซี่ และมักใช้ </a:t>
            </a:r>
            <a:r>
              <a:rPr lang="en-US" sz="2800" b="1" dirty="0"/>
              <a:t>“#” </a:t>
            </a:r>
            <a:r>
              <a:rPr lang="th-TH" sz="2800" b="1" dirty="0"/>
              <a:t>นำหน้าซี่ฟันเพื่อบอกว่าเป็น</a:t>
            </a:r>
            <a:r>
              <a:rPr lang="en-US" sz="2800" b="1" dirty="0"/>
              <a:t> number</a:t>
            </a:r>
          </a:p>
        </p:txBody>
      </p:sp>
      <p:pic>
        <p:nvPicPr>
          <p:cNvPr id="5" name="Picture 4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9E4ECA34-E563-495D-9B91-FB9AD127C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492226"/>
            <a:ext cx="3456384" cy="30164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3DCA8-09D0-42EF-B600-C498557BB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18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C758AB-8980-4F58-909C-2CB580D69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2184-009B-438F-B8F1-BBF659B36123}" type="datetime1">
              <a:rPr lang="en-US" smtClean="0"/>
              <a:t>3/14/2019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2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8DF3257-B442-41F7-A494-A63302660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82484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D980FF5-4F2B-4F71-9607-309C85F5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7030A0"/>
                </a:solidFill>
              </a:rPr>
              <a:t>ระบบเรียงตัวเลข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894BC-7CEA-41AD-94B9-4438A467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99106-96B8-4ED5-8C8B-E06BE15D3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6E00-EDCA-4ACE-AF78-EBB160895C27}" type="datetime1">
              <a:rPr lang="en-US" smtClean="0"/>
              <a:t>3/14/2019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2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D61C-7439-4EED-AB98-AC06553E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48680"/>
            <a:ext cx="6842721" cy="731168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7030A0"/>
                </a:solidFill>
                <a:cs typeface="DilleniaUPC" pitchFamily="18" charset="-34"/>
              </a:rPr>
              <a:t>ปัญหาของการบันทึกเวชระเบียน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208A5-B1BE-40E8-8591-D46AD9A6D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76364"/>
            <a:ext cx="6842720" cy="5220988"/>
          </a:xfrm>
        </p:spPr>
        <p:txBody>
          <a:bodyPr>
            <a:normAutofit/>
          </a:bodyPr>
          <a:lstStyle/>
          <a:p>
            <a:r>
              <a:rPr lang="th-TH" sz="3000" b="1" dirty="0"/>
              <a:t>ไม่ทราบว่าต้องลงบันทึก</a:t>
            </a:r>
          </a:p>
          <a:p>
            <a:pPr lvl="1"/>
            <a:r>
              <a:rPr lang="th-TH" sz="2600" b="1" dirty="0"/>
              <a:t>ประวัติเหมือนเดิมคิดว่าไม่ต้องลงบันทึก</a:t>
            </a:r>
          </a:p>
          <a:p>
            <a:pPr lvl="1"/>
            <a:r>
              <a:rPr lang="th-TH" sz="2600" b="1" dirty="0"/>
              <a:t>คิดว่าไม่เกี่ยวข้องคงไม่ต้องบันทึก</a:t>
            </a:r>
          </a:p>
          <a:p>
            <a:r>
              <a:rPr lang="th-TH" sz="2800" b="1" dirty="0"/>
              <a:t>ลงบันทึกไม่ถูกต้อง</a:t>
            </a:r>
          </a:p>
          <a:p>
            <a:pPr lvl="1"/>
            <a:r>
              <a:rPr lang="th-TH" sz="2600" b="1" dirty="0"/>
              <a:t>บันทึกไม่ละเอียด ไม่ครบถ้วน</a:t>
            </a:r>
          </a:p>
          <a:p>
            <a:pPr lvl="1"/>
            <a:r>
              <a:rPr lang="th-TH" sz="2600" b="1" dirty="0"/>
              <a:t>ซักประวัติ/ตรวจพบแล้วแต่ไม่ได้ลง</a:t>
            </a:r>
          </a:p>
          <a:p>
            <a:pPr lvl="1"/>
            <a:r>
              <a:rPr lang="th-TH" sz="2600" b="1" dirty="0"/>
              <a:t>เสียเวลาทำงานบริการ</a:t>
            </a:r>
          </a:p>
          <a:p>
            <a:pPr lvl="1"/>
            <a:r>
              <a:rPr lang="th-TH" sz="2600" b="1" dirty="0"/>
              <a:t>บันทึกไม่ตรงกับความจริง คลาดเคลื่อน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00FE7-7D4D-49E3-BF84-0C7F110E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AF493-36FB-483A-8864-CC08B8EF0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8551-5A1F-4ED7-9B2F-B2CBFEE7F5DC}" type="datetime1">
              <a:rPr lang="en-US" smtClean="0"/>
              <a:t>3/14/2019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3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D61C-7439-4EED-AB98-AC06553E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48680"/>
            <a:ext cx="6842721" cy="731168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7030A0"/>
                </a:solidFill>
                <a:cs typeface="DilleniaUPC" pitchFamily="18" charset="-34"/>
              </a:rPr>
              <a:t>การบันทึกการรักษาทางทันตกรรมที่ให้ใน </a:t>
            </a:r>
            <a:r>
              <a:rPr lang="en-US" b="1" dirty="0">
                <a:solidFill>
                  <a:srgbClr val="7030A0"/>
                </a:solidFill>
                <a:cs typeface="DilleniaUPC" pitchFamily="18" charset="-34"/>
              </a:rPr>
              <a:t>visit </a:t>
            </a:r>
            <a:r>
              <a:rPr lang="th-TH" b="1" dirty="0">
                <a:solidFill>
                  <a:srgbClr val="7030A0"/>
                </a:solidFill>
                <a:cs typeface="DilleniaUPC" pitchFamily="18" charset="-34"/>
              </a:rPr>
              <a:t>นั้น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208A5-B1BE-40E8-8591-D46AD9A6D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376364"/>
            <a:ext cx="7562802" cy="5220988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400" b="1" dirty="0"/>
              <a:t>Tooth</a:t>
            </a:r>
            <a:r>
              <a:rPr lang="th-TH" sz="2400" b="1" dirty="0"/>
              <a:t> ระบุซี่ฟัน หรือ </a:t>
            </a:r>
            <a:r>
              <a:rPr lang="en-US" sz="2400" b="1" dirty="0"/>
              <a:t>Quadrant </a:t>
            </a:r>
            <a:r>
              <a:rPr lang="th-TH" sz="2400" b="1" dirty="0"/>
              <a:t>หรือตำแหน่งที่ทำให้ชัดเจน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Treatment</a:t>
            </a:r>
          </a:p>
          <a:p>
            <a:pPr lvl="1"/>
            <a:r>
              <a:rPr lang="th-TH" sz="2000" b="1" dirty="0"/>
              <a:t>บันทึกรายละเอียดการรักษา ผลการตรวจพบหลังการรักษา</a:t>
            </a:r>
          </a:p>
          <a:p>
            <a:pPr lvl="1"/>
            <a:r>
              <a:rPr lang="th-TH" sz="2000" b="1" dirty="0"/>
              <a:t>กรณีที่มีการใช้ยาชาให้ระบุชนิดยาชา ความเข้มข้นของสารบีบหลอดเลือด ปริมาณที่ใช้ทุกครั้ง</a:t>
            </a:r>
          </a:p>
          <a:p>
            <a:pPr lvl="1"/>
            <a:r>
              <a:rPr lang="th-TH" sz="2000" b="1" dirty="0"/>
              <a:t>เมื่อเกิดภาวะแทรกซ้อนขณะให้การรักษา บันทึกรายละเอียดของการเกิดภาวะแทรกซ้อนและการให้การรักษาเพื่อแก้ไขภาวะนั้น</a:t>
            </a:r>
          </a:p>
          <a:p>
            <a:pPr lvl="1"/>
            <a:r>
              <a:rPr lang="th-TH" sz="2000" b="1" dirty="0"/>
              <a:t>กรณีมีการให้ยา ให้บันทึกการสั่งยา (ชนิดยา / ขนาดยา / จำนวนยา ) การใช้ยาทุกครั้ง</a:t>
            </a:r>
          </a:p>
          <a:p>
            <a:pPr lvl="1"/>
            <a:r>
              <a:rPr lang="th-TH" sz="2000" b="1" dirty="0"/>
              <a:t>กรณีที่ต้องการบันทึกค่าใช้จ่ายของแผนการรักษาที่แจ้งต่อผู้ป่วย ให้บันทึกไว้ในช่องนี้</a:t>
            </a:r>
          </a:p>
          <a:p>
            <a:pPr lvl="1"/>
            <a:r>
              <a:rPr lang="th-TH" sz="2000" b="1" dirty="0"/>
              <a:t>กรณีที่ต้องการบันทึกรายละเอียดเพิ่มเติม ให้บันทึกไว้ในช่องนี้</a:t>
            </a:r>
          </a:p>
          <a:p>
            <a:pPr>
              <a:buFont typeface="+mj-lt"/>
              <a:buAutoNum type="arabicPeriod"/>
            </a:pPr>
            <a:r>
              <a:rPr lang="th-TH" sz="2400" b="1" dirty="0"/>
              <a:t>บันทึกค่าใช้จ่ายของการรักษา ใน </a:t>
            </a:r>
            <a:r>
              <a:rPr lang="en-US" sz="2400" b="1" dirty="0"/>
              <a:t>Visit </a:t>
            </a:r>
            <a:r>
              <a:rPr lang="th-TH" sz="2400" b="1" dirty="0"/>
              <a:t>นั้น เพื่อจะได้เป็นข้อมูลที่สามารถเช็คราคา ยอดชำระ ยอดคงเหลือได้ และเช็คข้อมูลกรณีเบิกหน่วยงานต่างๆได้</a:t>
            </a:r>
          </a:p>
          <a:p>
            <a:endParaRPr lang="th-TH" sz="36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E7ACD-2A20-4DBD-AF74-41839AD6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B2AE0-2048-4BE2-902C-3F37A61A9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2D4E-226A-4BD4-AD20-C29C43DC6070}" type="datetime1">
              <a:rPr lang="en-US" smtClean="0"/>
              <a:t>3/14/2019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2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D61C-7439-4EED-AB98-AC06553E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48680"/>
            <a:ext cx="6842721" cy="731168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7030A0"/>
                </a:solidFill>
                <a:cs typeface="DilleniaUPC" pitchFamily="18" charset="-34"/>
              </a:rPr>
              <a:t>การบันทึกการรักษาทางทันตกรรมที่ให้ใน </a:t>
            </a:r>
            <a:r>
              <a:rPr lang="en-US" b="1" dirty="0">
                <a:solidFill>
                  <a:srgbClr val="7030A0"/>
                </a:solidFill>
                <a:cs typeface="DilleniaUPC" pitchFamily="18" charset="-34"/>
              </a:rPr>
              <a:t>visit </a:t>
            </a:r>
            <a:r>
              <a:rPr lang="th-TH" b="1" dirty="0">
                <a:solidFill>
                  <a:srgbClr val="7030A0"/>
                </a:solidFill>
                <a:cs typeface="DilleniaUPC" pitchFamily="18" charset="-34"/>
              </a:rPr>
              <a:t>นั้น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208A5-B1BE-40E8-8591-D46AD9A6D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376364"/>
            <a:ext cx="7562802" cy="5220988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400" b="1" dirty="0"/>
              <a:t>Tooth</a:t>
            </a:r>
            <a:r>
              <a:rPr lang="th-TH" sz="2400" b="1" dirty="0"/>
              <a:t> ระบุซี่ฟัน หรือ </a:t>
            </a:r>
            <a:r>
              <a:rPr lang="en-US" sz="2400" b="1" dirty="0"/>
              <a:t>Quadrant </a:t>
            </a:r>
            <a:r>
              <a:rPr lang="th-TH" sz="2400" b="1" dirty="0"/>
              <a:t>หรือตำแหน่งที่ทำให้ชัดเจน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Treatment</a:t>
            </a:r>
          </a:p>
          <a:p>
            <a:pPr lvl="1"/>
            <a:r>
              <a:rPr lang="th-TH" sz="2000" b="1" dirty="0"/>
              <a:t>บันทึกรายละเอียดการรักษา ผลการตรวจพบหลังการรักษา</a:t>
            </a:r>
          </a:p>
          <a:p>
            <a:pPr lvl="1"/>
            <a:r>
              <a:rPr lang="th-TH" sz="2000" b="1" dirty="0"/>
              <a:t>กรณีที่มีการใช้ยาชาให้ระบุชนิดยาชา ความเข้มข้นของสารบีบหลอดเลือด ปริมาณที่ใช้ทุกครั้ง</a:t>
            </a:r>
          </a:p>
          <a:p>
            <a:pPr lvl="1"/>
            <a:r>
              <a:rPr lang="th-TH" sz="2000" b="1" dirty="0"/>
              <a:t>เมื่อเกิดภาวะแทรกซ้อนขณะให้การรักษา บันทึกรายละเอียดของการเกิดภาวะแทรกซ้อนและการให้การรักษาเพื่อแก้ไขภาวะนั้น</a:t>
            </a:r>
          </a:p>
          <a:p>
            <a:pPr lvl="1"/>
            <a:r>
              <a:rPr lang="th-TH" sz="2000" b="1" dirty="0"/>
              <a:t>กรณีมีการให้ยา ให้บันทึกการสั่งยา (ชนิดยา / ขนาดยา / จำนวนยา ) การใช้ยาทุกครั้ง</a:t>
            </a:r>
          </a:p>
          <a:p>
            <a:pPr lvl="1"/>
            <a:r>
              <a:rPr lang="th-TH" sz="2000" b="1" dirty="0"/>
              <a:t>กรณีที่ต้องการบันทึกค่าใช้จ่ายของแผนการรักษาที่แจ้งต่อผู้ป่วย ให้บันทึกไว้ในช่องนี้</a:t>
            </a:r>
          </a:p>
          <a:p>
            <a:pPr lvl="1"/>
            <a:r>
              <a:rPr lang="th-TH" sz="2000" b="1" dirty="0"/>
              <a:t>กรณีที่ต้องการบันทึกรายละเอียดเพิ่มเติม ให้บันทึกไว้ในช่องนี้</a:t>
            </a:r>
          </a:p>
          <a:p>
            <a:pPr>
              <a:buFont typeface="+mj-lt"/>
              <a:buAutoNum type="arabicPeriod"/>
            </a:pPr>
            <a:r>
              <a:rPr lang="th-TH" sz="2400" b="1" dirty="0"/>
              <a:t>บันทึกค่าใช้จ่ายของการรักษา ใน </a:t>
            </a:r>
            <a:r>
              <a:rPr lang="en-US" sz="2400" b="1" dirty="0"/>
              <a:t>Visit </a:t>
            </a:r>
            <a:r>
              <a:rPr lang="th-TH" sz="2400" b="1" dirty="0"/>
              <a:t>นั้น เพื่อจะได้เป็นข้อมูลที่สามารถเช็คราคา ยอดชำระ ยอดคงเหลือได้ และเช็คข้อมูลกรณีเบิกหน่วยงานต่างๆได้</a:t>
            </a:r>
          </a:p>
          <a:p>
            <a:endParaRPr lang="th-TH" sz="36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E7ACD-2A20-4DBD-AF74-41839AD6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B2AE0-2048-4BE2-902C-3F37A61A9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2D4E-226A-4BD4-AD20-C29C43DC6070}" type="datetime1">
              <a:rPr lang="en-US" smtClean="0"/>
              <a:t>3/14/2019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6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0F6A7-6142-470F-A21C-17955B734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</p:spPr>
        <p:txBody>
          <a:bodyPr/>
          <a:lstStyle/>
          <a:p>
            <a:r>
              <a:rPr lang="th-TH" b="1" dirty="0"/>
              <a:t>ตัวอย่างการบันทึก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71247-D8C4-4EED-9973-B332A5CD2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268760"/>
            <a:ext cx="7202761" cy="5400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Systemic Disease : Thyroid disease (Toxic)</a:t>
            </a:r>
          </a:p>
          <a:p>
            <a:r>
              <a:rPr lang="en-US" b="1" dirty="0"/>
              <a:t>Drug Allergy/Reaction :</a:t>
            </a:r>
            <a:r>
              <a:rPr lang="th-TH" b="1" dirty="0"/>
              <a:t> ปฎิเสธ</a:t>
            </a:r>
          </a:p>
          <a:p>
            <a:r>
              <a:rPr lang="th-TH" b="1" dirty="0"/>
              <a:t>ยากลุ่มเสี่ยง</a:t>
            </a:r>
            <a:r>
              <a:rPr lang="en-US" b="1" dirty="0"/>
              <a:t> : </a:t>
            </a:r>
            <a:r>
              <a:rPr lang="th-TH" b="1" dirty="0"/>
              <a:t>ปฎิเสธได้รับยากลุ่มเสี่ยง</a:t>
            </a:r>
          </a:p>
          <a:p>
            <a:r>
              <a:rPr lang="en-US" b="1" dirty="0"/>
              <a:t>CC : </a:t>
            </a:r>
            <a:r>
              <a:rPr lang="th-TH" b="1" dirty="0"/>
              <a:t>ปวดฟันกรามล่างขวามาประมาณ </a:t>
            </a:r>
            <a:r>
              <a:rPr lang="en-US" b="1" dirty="0"/>
              <a:t>1 </a:t>
            </a:r>
            <a:r>
              <a:rPr lang="th-TH" b="1" dirty="0"/>
              <a:t>วัน</a:t>
            </a:r>
            <a:r>
              <a:rPr lang="en-US" b="1" dirty="0"/>
              <a:t> </a:t>
            </a:r>
            <a:r>
              <a:rPr lang="th-TH" b="1" dirty="0"/>
              <a:t>ทานยาแก้ปวด </a:t>
            </a:r>
            <a:r>
              <a:rPr lang="en-US" b="1" dirty="0"/>
              <a:t>(</a:t>
            </a:r>
            <a:r>
              <a:rPr lang="en-US" b="1" dirty="0" err="1"/>
              <a:t>Brufen</a:t>
            </a:r>
            <a:r>
              <a:rPr lang="en-US" b="1" dirty="0"/>
              <a:t>)</a:t>
            </a:r>
            <a:r>
              <a:rPr lang="th-TH" b="1" dirty="0"/>
              <a:t> อาการไม่ดีขึ้น</a:t>
            </a:r>
          </a:p>
          <a:p>
            <a:r>
              <a:rPr lang="en-US" b="1" dirty="0"/>
              <a:t>MH : </a:t>
            </a:r>
            <a:r>
              <a:rPr lang="th-TH" b="1" dirty="0"/>
              <a:t>ให้ประวัติเป็น </a:t>
            </a:r>
            <a:r>
              <a:rPr lang="en-US" b="1" dirty="0"/>
              <a:t>Hyperthyroid (Toxic) </a:t>
            </a:r>
            <a:r>
              <a:rPr lang="th-TH" b="1" dirty="0"/>
              <a:t>รับยารักษาที่...(ชื่อรพ.)... มา </a:t>
            </a:r>
            <a:r>
              <a:rPr lang="en-US" b="1" dirty="0"/>
              <a:t>4 </a:t>
            </a:r>
            <a:r>
              <a:rPr lang="th-TH" b="1" dirty="0"/>
              <a:t>เดือน ได้ปรึกษาแพทย์...(ชื่อแพทย์ถ้ามี)......ที่ทำการรักษา พบว่าภาวะโรคปกติ</a:t>
            </a:r>
          </a:p>
          <a:p>
            <a:r>
              <a:rPr lang="en-US" b="1" dirty="0"/>
              <a:t>Med : Propylthiouracil(PTU) 50mg, Vitamin</a:t>
            </a:r>
          </a:p>
          <a:p>
            <a:r>
              <a:rPr lang="en-US" b="1" dirty="0"/>
              <a:t>O/E : </a:t>
            </a:r>
            <a:r>
              <a:rPr lang="th-TH" b="1" dirty="0"/>
              <a:t>ฟันซี่ </a:t>
            </a:r>
            <a:r>
              <a:rPr lang="en-US" b="1" dirty="0"/>
              <a:t>48 partial eruption</a:t>
            </a:r>
            <a:r>
              <a:rPr lang="th-TH" b="1" dirty="0"/>
              <a:t> เหงือกบนด้าน </a:t>
            </a:r>
            <a:r>
              <a:rPr lang="en-US" b="1" dirty="0"/>
              <a:t>occlusal</a:t>
            </a:r>
            <a:r>
              <a:rPr lang="th-TH" b="1" dirty="0"/>
              <a:t> บวมสีแดงจัด กดนิ่มเจ็บมากเมื่อกด อ้าปากได้กว้างปกติ ไม่มีอาการเจ็บเวลาอ้าปาก</a:t>
            </a:r>
            <a:endParaRPr lang="en-US" b="1" dirty="0"/>
          </a:p>
          <a:p>
            <a:r>
              <a:rPr lang="en-US" b="1" dirty="0"/>
              <a:t>Radiographic finding :</a:t>
            </a:r>
            <a:r>
              <a:rPr lang="th-TH" b="1" dirty="0"/>
              <a:t> </a:t>
            </a:r>
            <a:r>
              <a:rPr lang="en-US" b="1" dirty="0"/>
              <a:t>PA film</a:t>
            </a:r>
            <a:r>
              <a:rPr lang="th-TH" b="1" dirty="0"/>
              <a:t> พบฟัน </a:t>
            </a:r>
            <a:r>
              <a:rPr lang="en-US" b="1" dirty="0"/>
              <a:t>48 </a:t>
            </a:r>
            <a:r>
              <a:rPr lang="en-US" b="1" dirty="0" err="1"/>
              <a:t>mesioangular</a:t>
            </a:r>
            <a:r>
              <a:rPr lang="en-US" b="1" dirty="0"/>
              <a:t> impaction</a:t>
            </a:r>
            <a:endParaRPr lang="th-TH" b="1" dirty="0"/>
          </a:p>
          <a:p>
            <a:r>
              <a:rPr lang="en-US" b="1" dirty="0"/>
              <a:t>Dx : Acute </a:t>
            </a:r>
            <a:r>
              <a:rPr lang="en-US" b="1" dirty="0" err="1"/>
              <a:t>Pericoronits</a:t>
            </a:r>
            <a:r>
              <a:rPr lang="en-US" b="1" dirty="0"/>
              <a:t> from 48 </a:t>
            </a:r>
            <a:r>
              <a:rPr lang="en-US" b="1" dirty="0" err="1"/>
              <a:t>Mesioangular</a:t>
            </a:r>
            <a:r>
              <a:rPr lang="en-US" b="1" dirty="0"/>
              <a:t> teeth impaction</a:t>
            </a:r>
          </a:p>
          <a:p>
            <a:r>
              <a:rPr lang="en-US" b="1" dirty="0"/>
              <a:t>Tx : Oral medication with antibiotic, </a:t>
            </a:r>
            <a:r>
              <a:rPr lang="th-TH" b="1" dirty="0"/>
              <a:t>แนะนำผ่าฟันคุด เมื่ออาการบรรเทา</a:t>
            </a:r>
            <a:r>
              <a:rPr lang="en-US" b="1" dirty="0"/>
              <a:t> </a:t>
            </a:r>
            <a:endParaRPr lang="th-TH" b="1" dirty="0"/>
          </a:p>
          <a:p>
            <a:r>
              <a:rPr lang="en-US" b="1" dirty="0"/>
              <a:t>Px : Amoxicillin(500mg) </a:t>
            </a:r>
            <a:r>
              <a:rPr lang="en-US" b="1" dirty="0" err="1"/>
              <a:t>Sig.P.O</a:t>
            </a:r>
            <a:r>
              <a:rPr lang="en-US" b="1" dirty="0"/>
              <a:t>. 2 caps bid pc 20 caps </a:t>
            </a:r>
          </a:p>
          <a:p>
            <a:r>
              <a:rPr lang="en-US" b="1" dirty="0"/>
              <a:t>     : Ibuprofen(200mg) Sig. P.O. 1 tab tic pc </a:t>
            </a:r>
            <a:r>
              <a:rPr lang="th-TH" b="1" dirty="0"/>
              <a:t>(ผู้ป่วยแจ้งว่ามียาแล้วไม่ขอรับเพิ่ม)</a:t>
            </a:r>
          </a:p>
          <a:p>
            <a:r>
              <a:rPr lang="en-US" b="1" dirty="0"/>
              <a:t>Plan : </a:t>
            </a:r>
            <a:r>
              <a:rPr lang="th-TH" b="1" dirty="0"/>
              <a:t>นัดผ่าฟันคุด </a:t>
            </a:r>
            <a:r>
              <a:rPr lang="en-US" b="1" dirty="0"/>
              <a:t>48 ( 8  ) </a:t>
            </a:r>
            <a:r>
              <a:rPr lang="th-TH" b="1" dirty="0"/>
              <a:t>กับทพ....(ชื่อหมอที่ส่งต่อ)......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1C7F6-1FA0-4DA3-8F41-22C627DD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8144" y="6425824"/>
            <a:ext cx="684132" cy="365125"/>
          </a:xfrm>
        </p:spPr>
        <p:txBody>
          <a:bodyPr/>
          <a:lstStyle/>
          <a:p>
            <a:fld id="{C206AA9E-BDFD-4C26-97B9-04DCE8500812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34E67D-A759-46B5-BB68-2B060C38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5958" y="6425823"/>
            <a:ext cx="512638" cy="365125"/>
          </a:xfrm>
        </p:spPr>
        <p:txBody>
          <a:bodyPr/>
          <a:lstStyle/>
          <a:p>
            <a:fld id="{0363E6B8-0C0C-45B6-A81B-E17E30FC604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7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 descr="การคลิปหน้าจอ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61104"/>
            <a:ext cx="8813785" cy="633624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F7E41-B067-460E-8D6D-DD9BBD9CB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FBBE7-1888-4009-A23D-14B196DA9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38A9-E3B3-4200-9087-D4650A89DE40}" type="datetime1">
              <a:rPr lang="en-US" smtClean="0"/>
              <a:t>3/14/2019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5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 descr="การคลิปหน้าจอ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8876645" cy="612068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0F3CBA-F6D1-4A95-87A8-87B9C1D09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DC5BA-8AE2-4EC7-AB5C-3A268A8A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2D39-06E8-4676-A19C-4083B515D07D}" type="datetime1">
              <a:rPr lang="en-US" smtClean="0"/>
              <a:t>3/14/2019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4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34A8A-E095-4C4A-895C-F76AADCEB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59160"/>
          </a:xfrm>
        </p:spPr>
        <p:txBody>
          <a:bodyPr/>
          <a:lstStyle/>
          <a:p>
            <a:r>
              <a:rPr lang="th-TH" b="1" dirty="0">
                <a:solidFill>
                  <a:srgbClr val="7030A0"/>
                </a:solidFill>
              </a:rPr>
              <a:t>การสั่งจ่ายยา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9C8CA-375B-4E3F-BD01-E722D9D66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68760"/>
            <a:ext cx="6347714" cy="4772603"/>
          </a:xfrm>
        </p:spPr>
        <p:txBody>
          <a:bodyPr>
            <a:normAutofit/>
          </a:bodyPr>
          <a:lstStyle/>
          <a:p>
            <a:r>
              <a:rPr lang="th-TH" sz="2800" b="1" dirty="0"/>
              <a:t>เขียนชื่อยาให้ถูก</a:t>
            </a:r>
          </a:p>
          <a:p>
            <a:r>
              <a:rPr lang="th-TH" sz="2800" b="1" dirty="0"/>
              <a:t>เขียนปริมาณยาให้ถูก</a:t>
            </a:r>
          </a:p>
          <a:p>
            <a:r>
              <a:rPr lang="th-TH" sz="2800" b="1" dirty="0"/>
              <a:t>คำนวน </a:t>
            </a:r>
            <a:r>
              <a:rPr lang="en-US" sz="2800" b="1" dirty="0"/>
              <a:t>dose </a:t>
            </a:r>
            <a:r>
              <a:rPr lang="th-TH" sz="2800" b="1" dirty="0"/>
              <a:t>ยาให้ถูก</a:t>
            </a:r>
          </a:p>
          <a:p>
            <a:r>
              <a:rPr lang="th-TH" sz="2800" b="1" dirty="0"/>
              <a:t>ตัวอย่าง</a:t>
            </a:r>
          </a:p>
          <a:p>
            <a:pPr lvl="1"/>
            <a:r>
              <a:rPr lang="en-US" sz="2200" b="1" dirty="0"/>
              <a:t>Amoxicillin(500mg) 2 caps P.O. bid pc 20 caps</a:t>
            </a:r>
          </a:p>
          <a:p>
            <a:pPr lvl="1"/>
            <a:r>
              <a:rPr lang="en-US" sz="2200" b="1" dirty="0"/>
              <a:t>Paracetamol(500mg) 1 tab P.O. q4h or </a:t>
            </a:r>
            <a:r>
              <a:rPr lang="en-US" sz="2200" b="1" dirty="0" err="1"/>
              <a:t>p.r.n</a:t>
            </a:r>
            <a:r>
              <a:rPr lang="en-US" sz="2200" b="1" dirty="0"/>
              <a:t> for pain 20 tabs</a:t>
            </a:r>
          </a:p>
          <a:p>
            <a:pPr lvl="1"/>
            <a:r>
              <a:rPr lang="en-US" sz="2200" b="1" dirty="0"/>
              <a:t>Paracetamol syrup(120mg) 1</a:t>
            </a:r>
            <a:r>
              <a:rPr lang="th-TH" sz="2200" b="1" dirty="0"/>
              <a:t>ชช </a:t>
            </a:r>
            <a:r>
              <a:rPr lang="en-US" sz="2200" b="1" dirty="0"/>
              <a:t>P.O. q4h or </a:t>
            </a:r>
            <a:r>
              <a:rPr lang="en-US" sz="2200" b="1" dirty="0" err="1"/>
              <a:t>p.r.n</a:t>
            </a:r>
            <a:r>
              <a:rPr lang="en-US" sz="2200" b="1" dirty="0"/>
              <a:t> for pain 1 bot</a:t>
            </a:r>
            <a:endParaRPr lang="th-TH" sz="2200" b="1" dirty="0"/>
          </a:p>
          <a:p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46B81-5B77-4915-979E-BE22C92C7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DEF0-D29A-4250-BF17-498988E3D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C890-254E-4DD0-8A2E-330AE6B460BA}" type="datetime1">
              <a:rPr lang="en-US" smtClean="0"/>
              <a:t>3/14/2019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1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3C0DB-3E12-4F0E-A3D9-22D736343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r>
              <a:rPr lang="th-TH" b="1" dirty="0"/>
              <a:t>การเขียนใบส่งต่อ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103E-41CC-421C-AEA1-A76D7AE03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12776"/>
            <a:ext cx="6347714" cy="5040560"/>
          </a:xfrm>
        </p:spPr>
        <p:txBody>
          <a:bodyPr>
            <a:normAutofit fontScale="92500" lnSpcReduction="20000"/>
          </a:bodyPr>
          <a:lstStyle/>
          <a:p>
            <a:r>
              <a:rPr lang="th-TH" sz="2800" b="1" dirty="0"/>
              <a:t>การเขียนใบส่งต่อระหว่างสถานบริการ ควรใช้ใบส่งต่อที่เป็นลายลักษณ์อักษร เช่น ใบ </a:t>
            </a:r>
            <a:r>
              <a:rPr lang="en-US" sz="2800" b="1" dirty="0"/>
              <a:t>refer </a:t>
            </a:r>
            <a:r>
              <a:rPr lang="th-TH" sz="2800" b="1" dirty="0"/>
              <a:t>หรือใบส่งต่อที่ </a:t>
            </a:r>
            <a:r>
              <a:rPr lang="en-US" sz="2800" b="1" dirty="0"/>
              <a:t>CUP</a:t>
            </a:r>
            <a:r>
              <a:rPr lang="th-TH" sz="2800" b="1" dirty="0"/>
              <a:t> มีการตกลงใช้ร่วมกัน</a:t>
            </a:r>
          </a:p>
          <a:p>
            <a:r>
              <a:rPr lang="th-TH" sz="2800" b="1" dirty="0"/>
              <a:t>การส่งต่อหรือการ </a:t>
            </a:r>
            <a:r>
              <a:rPr lang="en-US" sz="2800" b="1" dirty="0"/>
              <a:t>consult </a:t>
            </a:r>
            <a:r>
              <a:rPr lang="th-TH" sz="2800" b="1" dirty="0"/>
              <a:t>ภายในสถานบริการ ควรมีการจัดทำเป็นลายลักษณ์อักษร และสามารถมีการสืบค้นย้อนหลังเมื่อมีความจำเป็นได้</a:t>
            </a:r>
          </a:p>
          <a:p>
            <a:r>
              <a:rPr lang="th-TH" sz="2800" b="1" dirty="0"/>
              <a:t>หลักการเขียนใบ </a:t>
            </a:r>
            <a:r>
              <a:rPr lang="en-US" sz="2800" b="1" dirty="0"/>
              <a:t>refer </a:t>
            </a:r>
            <a:r>
              <a:rPr lang="th-TH" sz="2800" b="1" dirty="0"/>
              <a:t>ให้ใช้หลักการเดียวกับการบันทึก </a:t>
            </a:r>
            <a:r>
              <a:rPr lang="en-US" sz="2800" b="1" dirty="0"/>
              <a:t>OPD card</a:t>
            </a:r>
          </a:p>
          <a:p>
            <a:r>
              <a:rPr lang="th-TH" sz="2800" b="1" dirty="0"/>
              <a:t>เขียนการรักษาที่ได้ทำไว้ให้ครบถ้วน ใช้ยาชาชนิดใด ปริมาณเท่าไหร่ ความดันตอนเริ่มต้น โรคประจำตัว ยาที่ผู้ป่วยได้รับ</a:t>
            </a:r>
          </a:p>
          <a:p>
            <a:r>
              <a:rPr lang="th-TH" sz="2800" b="1" dirty="0"/>
              <a:t>ถ้ามีเศษชิ้นส่วนฟันที่หักให้นำส่งไปด้วยเพื่อให้ผู้ที่รับส่งต่อสามารถประเมินได้อย่างถูกต้อง</a:t>
            </a:r>
            <a:endParaRPr lang="en-US" sz="28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5BF9F-9732-40B8-830C-6424E8A04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AA9E-BDFD-4C26-97B9-04DCE8500812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F404A-3D2B-4F15-8CF9-9D1C708D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BF6542-4C1A-410A-9FA3-A52588058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BF37-F860-4FF4-8D18-0D2CB320E2EA}" type="datetime1">
              <a:rPr lang="en-US" smtClean="0"/>
              <a:t>3/14/2019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C61B11-9879-44F0-8B76-3996E9A0C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A611C9-1DD7-4513-A5EF-61AC2D0C18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/>
          <a:stretch/>
        </p:blipFill>
        <p:spPr>
          <a:xfrm>
            <a:off x="1259631" y="10629"/>
            <a:ext cx="4172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821D1A-D3D0-46FE-8EF5-C29515D88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</p:spPr>
        <p:txBody>
          <a:bodyPr/>
          <a:lstStyle/>
          <a:p>
            <a:r>
              <a:rPr lang="th-TH" b="1" dirty="0"/>
              <a:t>การเขียนใบส่งต่อ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1F6E8C-D1A4-41AE-A4BA-23A605B8B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40768"/>
            <a:ext cx="6347714" cy="4700595"/>
          </a:xfrm>
        </p:spPr>
        <p:txBody>
          <a:bodyPr>
            <a:normAutofit lnSpcReduction="10000"/>
          </a:bodyPr>
          <a:lstStyle/>
          <a:p>
            <a:r>
              <a:rPr lang="th-TH" sz="2400" b="1" dirty="0"/>
              <a:t>อาการสำคัญ </a:t>
            </a:r>
            <a:r>
              <a:rPr lang="en-US" sz="2400" b="1" dirty="0"/>
              <a:t>:</a:t>
            </a:r>
            <a:r>
              <a:rPr lang="th-TH" sz="2400" b="1" dirty="0"/>
              <a:t> เขียน </a:t>
            </a:r>
            <a:r>
              <a:rPr lang="en-US" sz="2400" b="1" dirty="0"/>
              <a:t>Chief complaint</a:t>
            </a:r>
            <a:r>
              <a:rPr lang="th-TH" sz="2400" b="1" dirty="0"/>
              <a:t> ที่คนไข้มารับการรักษา</a:t>
            </a:r>
            <a:endParaRPr lang="en-US" sz="2400" b="1" dirty="0"/>
          </a:p>
          <a:p>
            <a:r>
              <a:rPr lang="th-TH" sz="2400" b="1" dirty="0"/>
              <a:t>ประวัติการเจ็บป่วยปัจจุบัน และในอดีตที่สำคัญ </a:t>
            </a:r>
            <a:r>
              <a:rPr lang="en-US" sz="2400" b="1" dirty="0"/>
              <a:t>: </a:t>
            </a:r>
            <a:r>
              <a:rPr lang="th-TH" sz="2400" b="1" dirty="0"/>
              <a:t>ประวัติโรคประจำตัวที่เราซักได้ หรือ ประวัติยาที่ได้รับจากสถานบริการของเรา</a:t>
            </a:r>
          </a:p>
          <a:p>
            <a:r>
              <a:rPr lang="th-TH" sz="2400" b="1" dirty="0"/>
              <a:t>การตรวจร่างกายที่ผิดปกติ</a:t>
            </a:r>
            <a:r>
              <a:rPr lang="en-US" sz="2400" b="1" dirty="0"/>
              <a:t>/</a:t>
            </a:r>
            <a:r>
              <a:rPr lang="th-TH" sz="2400" b="1" dirty="0"/>
              <a:t>ผลตรวจทางห้องปฏิบัติ </a:t>
            </a:r>
            <a:r>
              <a:rPr lang="en-US" sz="2400" b="1" dirty="0"/>
              <a:t>:</a:t>
            </a:r>
            <a:r>
              <a:rPr lang="th-TH" sz="2400" b="1" dirty="0"/>
              <a:t> </a:t>
            </a:r>
            <a:r>
              <a:rPr lang="en-US" sz="2400" b="1" dirty="0"/>
              <a:t>BP, PR, </a:t>
            </a:r>
            <a:r>
              <a:rPr lang="th-TH" sz="2400" b="1" dirty="0"/>
              <a:t>หรือผลการตรวจร่างกายอื่นๆที่เราได้ทำไป เช่น</a:t>
            </a:r>
            <a:r>
              <a:rPr lang="en-US" sz="2400" b="1" dirty="0"/>
              <a:t> </a:t>
            </a:r>
            <a:r>
              <a:rPr lang="th-TH" sz="2400" b="1" dirty="0"/>
              <a:t>ผลเจาะเลือด</a:t>
            </a:r>
            <a:r>
              <a:rPr lang="en-US" sz="2400" b="1" dirty="0"/>
              <a:t> DTX</a:t>
            </a:r>
            <a:r>
              <a:rPr lang="th-TH" sz="2400" b="1" dirty="0"/>
              <a:t> </a:t>
            </a:r>
            <a:r>
              <a:rPr lang="en-US" sz="2400" b="1" dirty="0"/>
              <a:t>,</a:t>
            </a:r>
            <a:r>
              <a:rPr lang="th-TH" sz="2400" b="1" dirty="0"/>
              <a:t> ผลการทำ</a:t>
            </a:r>
            <a:r>
              <a:rPr lang="en-US" sz="2400" b="1" dirty="0"/>
              <a:t> vitality test</a:t>
            </a:r>
            <a:r>
              <a:rPr lang="th-TH" sz="2400" b="1" dirty="0"/>
              <a:t>, ผลการแปลภาพรังสี เป็นต้น</a:t>
            </a:r>
          </a:p>
          <a:p>
            <a:r>
              <a:rPr lang="th-TH" sz="2400" b="1" dirty="0"/>
              <a:t>การรักษาที่ได้ให้ไว้ก่อนนำส่ง </a:t>
            </a:r>
            <a:r>
              <a:rPr lang="en-US" sz="2400" b="1" dirty="0"/>
              <a:t>: </a:t>
            </a:r>
            <a:r>
              <a:rPr lang="th-TH" sz="2400" b="1" dirty="0"/>
              <a:t>เขียนรายละเอียดการรักษาที่ได้ทำไป,</a:t>
            </a:r>
            <a:r>
              <a:rPr lang="en-US" sz="2400" b="1" dirty="0"/>
              <a:t> </a:t>
            </a:r>
            <a:r>
              <a:rPr lang="th-TH" sz="2400" b="1" dirty="0"/>
              <a:t>ชนิดและปริมาณยาชา, เวลาที่ใช้ในการรักษา, </a:t>
            </a:r>
            <a:r>
              <a:rPr lang="en-US" sz="2400" b="1" dirty="0"/>
              <a:t>complication </a:t>
            </a:r>
            <a:r>
              <a:rPr lang="th-TH" sz="2400" b="1" dirty="0"/>
              <a:t>ที่เกิด เป็นต้น</a:t>
            </a:r>
          </a:p>
          <a:p>
            <a:endParaRPr lang="en-US" sz="24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A978D1-1919-4A64-BC61-6B958B83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BF37-F860-4FF4-8D18-0D2CB320E2EA}" type="datetime1">
              <a:rPr lang="en-US" smtClean="0"/>
              <a:t>3/14/2019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1E36FC-40D0-45B7-9C68-797EAEC1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8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158B-7FBF-4A74-8969-C71582651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communication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EC014-F53A-494D-98FF-72A0DF768B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การสื่อสาร ขอคำปรึกษาโดยไม่ละเมิดสิทธิผู้มารับบริการ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BB7F7-B629-499B-BFE8-28137FB8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1429-134E-4F96-B9E8-15975B58CD70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4FA5A-6026-41BE-83BD-EAC0583A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6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D61C-7439-4EED-AB98-AC06553E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48680"/>
            <a:ext cx="6842721" cy="731168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7030A0"/>
                </a:solidFill>
                <a:cs typeface="DilleniaUPC" pitchFamily="18" charset="-34"/>
              </a:rPr>
              <a:t>ปัญหาของการบันทึกเวชระเบียน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208A5-B1BE-40E8-8591-D46AD9A6D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76364"/>
            <a:ext cx="6842720" cy="5220988"/>
          </a:xfrm>
        </p:spPr>
        <p:txBody>
          <a:bodyPr>
            <a:normAutofit/>
          </a:bodyPr>
          <a:lstStyle/>
          <a:p>
            <a:r>
              <a:rPr lang="th-TH" sz="2800" b="1" dirty="0"/>
              <a:t>ลืมบันทึก</a:t>
            </a:r>
          </a:p>
          <a:p>
            <a:pPr lvl="1"/>
            <a:r>
              <a:rPr lang="th-TH" sz="2400" b="1" dirty="0"/>
              <a:t>ลืมบันทึก</a:t>
            </a:r>
          </a:p>
          <a:p>
            <a:pPr lvl="1"/>
            <a:r>
              <a:rPr lang="th-TH" sz="2600" b="1" dirty="0"/>
              <a:t>เก็บไว้ลงทีหลังก็ได้</a:t>
            </a:r>
          </a:p>
          <a:p>
            <a:r>
              <a:rPr lang="th-TH" sz="2800" b="1" dirty="0"/>
              <a:t>บันทึกเก็บไว้อ่านคนเดียว</a:t>
            </a:r>
          </a:p>
          <a:p>
            <a:pPr lvl="1"/>
            <a:r>
              <a:rPr lang="th-TH" sz="2600" b="1" dirty="0"/>
              <a:t>เขียนวกวน ไม่รู้เรื่อง</a:t>
            </a:r>
          </a:p>
          <a:p>
            <a:pPr lvl="1"/>
            <a:r>
              <a:rPr lang="th-TH" sz="2600" b="1" dirty="0"/>
              <a:t>ลายมือหวัด อ่านไม่ออก</a:t>
            </a:r>
          </a:p>
          <a:p>
            <a:pPr lvl="1"/>
            <a:r>
              <a:rPr lang="th-TH" sz="2600" b="1" dirty="0"/>
              <a:t>ใช้ตัวย่อที่คิดเอง ไม่เป็นสากล รู้อยู่คนเดียว</a:t>
            </a:r>
          </a:p>
          <a:p>
            <a:endParaRPr lang="th-TH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00FE7-7D4D-49E3-BF84-0C7F110E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AF493-36FB-483A-8864-CC08B8EF0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8551-5A1F-4ED7-9B2F-B2CBFEE7F5DC}" type="datetime1">
              <a:rPr lang="en-US" smtClean="0"/>
              <a:t>3/14/2019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1ECC73-9A99-4821-AC07-D4987EB4059E}"/>
              </a:ext>
            </a:extLst>
          </p:cNvPr>
          <p:cNvSpPr txBox="1"/>
          <p:nvPr/>
        </p:nvSpPr>
        <p:spPr>
          <a:xfrm>
            <a:off x="714407" y="5481636"/>
            <a:ext cx="604867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i="1" dirty="0">
                <a:solidFill>
                  <a:srgbClr val="FF0000"/>
                </a:solidFill>
              </a:rPr>
              <a:t>สิ่งที่ไม่ได้บันทึก </a:t>
            </a:r>
            <a:r>
              <a:rPr lang="en-US" sz="3200" b="1" i="1" dirty="0">
                <a:solidFill>
                  <a:srgbClr val="FF0000"/>
                </a:solidFill>
              </a:rPr>
              <a:t>=</a:t>
            </a:r>
            <a:r>
              <a:rPr lang="th-TH" sz="3200" b="1" i="1" dirty="0">
                <a:solidFill>
                  <a:srgbClr val="FF0000"/>
                </a:solidFill>
              </a:rPr>
              <a:t> ไม่ได้ทำ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0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4E5A587-FCF4-4859-A709-1ABD90F2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r>
              <a:rPr lang="en-US" b="1" dirty="0"/>
              <a:t>SC 1.1 Inform consent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0CEA76-187B-4785-B97B-A183E1E98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56792"/>
            <a:ext cx="6347714" cy="4484571"/>
          </a:xfrm>
        </p:spPr>
        <p:txBody>
          <a:bodyPr>
            <a:normAutofit/>
          </a:bodyPr>
          <a:lstStyle/>
          <a:p>
            <a:r>
              <a:rPr lang="en-US" sz="2400" b="1" dirty="0"/>
              <a:t>SC 1.1 </a:t>
            </a:r>
            <a:r>
              <a:rPr lang="th-TH" sz="2400" b="1" dirty="0"/>
              <a:t>มีกระบวนการให้ข้อมูลและรับคำยินยอมเป็นลายลักษณ์อักษร </a:t>
            </a:r>
            <a:r>
              <a:rPr lang="en-US" sz="2400" b="1" dirty="0"/>
              <a:t>(Informed Consent) </a:t>
            </a:r>
            <a:r>
              <a:rPr lang="th-TH" sz="2400" b="1" dirty="0"/>
              <a:t>และให้ผู้ป่วยลงลายมือชื่อรับทราบ หรือบันทึกข้อมูลที่ได้ให้แก่ผู้ป่วยก่อนการรักษาลงในเวชระเบียนอย่างละเอียดครบถ้วน และให้ผู้ป่วยลงลายมือชื่อรับทราบ ในกรณีที่เป็นหัตถการที่มีความเสี่ยงสูง</a:t>
            </a:r>
          </a:p>
          <a:p>
            <a:r>
              <a:rPr lang="en-US" sz="2400" b="1" dirty="0"/>
              <a:t>SC 3.2 </a:t>
            </a:r>
            <a:r>
              <a:rPr lang="th-TH" sz="2400" b="1" dirty="0"/>
              <a:t>หากภาวะแทรกซ้อนหรือความไม่สมบูรณ์นั้นเกินความสามารถของผู้ให้การรักษา หรือผู้ป่วยร้องขอ ให้ปรึกษาหรือประสานงานในการส่งต่อผู้เชี่ยวชาญอย่างเหมาะสม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32719-E49A-43E9-9231-1D1C660D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1429-134E-4F96-B9E8-15975B58CD70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FF843-38D3-429F-9612-10B3082D7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5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241618-086D-4A0A-BD7F-4D0C14135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803176"/>
          </a:xfrm>
        </p:spPr>
        <p:txBody>
          <a:bodyPr/>
          <a:lstStyle/>
          <a:p>
            <a:r>
              <a:rPr lang="th-TH" b="1"/>
              <a:t>ตัวอย่าง </a:t>
            </a:r>
            <a:r>
              <a:rPr lang="en-US" b="1"/>
              <a:t>inform consent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EA3F0-2FAA-42CC-9022-C2E336C08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</p:spPr>
        <p:txBody>
          <a:bodyPr/>
          <a:lstStyle/>
          <a:p>
            <a:fld id="{3B001429-134E-4F96-B9E8-15975B58CD70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013B4-3D94-4EF4-8A81-DCC45A52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</p:spPr>
        <p:txBody>
          <a:bodyPr/>
          <a:lstStyle/>
          <a:p>
            <a:fld id="{0363E6B8-0C0C-45B6-A81B-E17E30FC6042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585726-5088-4CC0-B7C9-EFD76BCBA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00386"/>
            <a:ext cx="7272808" cy="4539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312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241618-086D-4A0A-BD7F-4D0C14135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803176"/>
          </a:xfrm>
        </p:spPr>
        <p:txBody>
          <a:bodyPr/>
          <a:lstStyle/>
          <a:p>
            <a:r>
              <a:rPr lang="th-TH" b="1"/>
              <a:t>ตัวอย่าง </a:t>
            </a:r>
            <a:r>
              <a:rPr lang="en-US" b="1"/>
              <a:t>inform consent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EA3F0-2FAA-42CC-9022-C2E336C08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</p:spPr>
        <p:txBody>
          <a:bodyPr/>
          <a:lstStyle/>
          <a:p>
            <a:fld id="{3B001429-134E-4F96-B9E8-15975B58CD70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013B4-3D94-4EF4-8A81-DCC45A52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</p:spPr>
        <p:txBody>
          <a:bodyPr/>
          <a:lstStyle/>
          <a:p>
            <a:fld id="{0363E6B8-0C0C-45B6-A81B-E17E30FC6042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542C4-7CAF-401F-A0AB-8C352A6291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" y="1469369"/>
            <a:ext cx="4211724" cy="2919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A4F7EF-EB9E-4631-AE8E-D5D144AFAB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895" y="1485756"/>
            <a:ext cx="4134577" cy="2902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2571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A4420EA-A0FC-49F0-9488-9B2266705A7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" r="2196" b="9758"/>
          <a:stretch/>
        </p:blipFill>
        <p:spPr>
          <a:xfrm>
            <a:off x="666452" y="1313570"/>
            <a:ext cx="4506009" cy="5200985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235CA4-CFD0-472B-AB17-4C59F73E2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35" y="404664"/>
            <a:ext cx="2623174" cy="16270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การขอคำปรึกษาจากผู้เชี่ยวชาญอย่างเหมาะสม</a:t>
            </a:r>
            <a:endParaRPr lang="en-US" sz="3500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380" y="1270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6154C-D930-4581-958A-AFF8FB94A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3849" y="6041362"/>
            <a:ext cx="68395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206AA9E-BDFD-4C26-97B9-04DCE8500812}" type="datetime1"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 defTabSz="914400">
                <a:spcAft>
                  <a:spcPts val="600"/>
                </a:spcAft>
              </a:pPr>
              <a:t>3/14/2019</a:t>
            </a:fld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706BF-68FB-464B-BC1D-8519AED1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363E6B8-0C0C-45B6-A81B-E17E30FC6042}" type="slidenum">
              <a:rPr lang="en-US"/>
              <a:pPr defTabSz="914400">
                <a:spcAft>
                  <a:spcPts val="600"/>
                </a:spcAft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6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354DB-424D-4135-ACF9-B3BC1F320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เนื้อหาใน พรบ.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219F0-6452-4D70-84CB-A2387855F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88613"/>
            <a:ext cx="6347714" cy="3880773"/>
          </a:xfrm>
        </p:spPr>
        <p:txBody>
          <a:bodyPr>
            <a:normAutofit/>
          </a:bodyPr>
          <a:lstStyle/>
          <a:p>
            <a:r>
              <a:rPr lang="th-TH" sz="2400" b="1" dirty="0"/>
              <a:t>“ผู้ปฏิบัติงานด้านสุขภาพ” หมายถึงใคร?</a:t>
            </a:r>
            <a:br>
              <a:rPr lang="th-TH" sz="2400" b="1" dirty="0"/>
            </a:br>
            <a:br>
              <a:rPr lang="th-TH" sz="2400" b="1" dirty="0"/>
            </a:br>
            <a:r>
              <a:rPr lang="th-TH" sz="2400" b="1" dirty="0"/>
              <a:t>ผู้ปฏิบัติงานด้านสุขภาพในที่นี้ หมายถึง ผู้ประกอบวิชาชีพด้านสุขภาพ ตามกฎหมายว่าด้วยสถานพยาบาล และผู้ประกอบวิชาชีพการสาธารณสุขชุมชน รวมไปถึงผูใหบริการทางสุขภาพและบุคลากรอื่นที่ทํางานในระบบสุขภาพ ไมวาจะเปนงานทางคลินิก หรืองานดานสาธารณสุข ทั้งเชิงรับและเชิงรุก ตลอดจนผูที่ทํางานเกี่ยวของกับขอมูลสารสนเทศสุขภาพ หรือการสื่อสารสุขภาพ และนิสิต นักศึกษาที่กําลังศึกษาในสาขาวิชาที่เกี่ยวของกับสุขภาพด้วย</a:t>
            </a:r>
            <a:endParaRPr lang="en-US" sz="24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6154C-D930-4581-958A-AFF8FB94A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AA9E-BDFD-4C26-97B9-04DCE8500812}" type="datetime1">
              <a:rPr 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3/14/2019</a:t>
            </a:fld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706BF-68FB-464B-BC1D-8519AED1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7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86F50-9355-4184-B249-0AC388204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628800"/>
            <a:ext cx="7202762" cy="4777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ตามแนวทางฉบับนี้จะแบ่งการใช้งานสื่อสังคมออนไลน์ หรือ </a:t>
            </a:r>
            <a:r>
              <a:rPr lang="en-US" sz="2400" b="1" dirty="0"/>
              <a:t>Social Media </a:t>
            </a:r>
            <a:r>
              <a:rPr lang="th-TH" sz="2400" b="1" dirty="0"/>
              <a:t>หรือ </a:t>
            </a:r>
            <a:r>
              <a:rPr lang="en-US" sz="2400" b="1" dirty="0"/>
              <a:t>Social Network </a:t>
            </a:r>
            <a:r>
              <a:rPr lang="th-TH" sz="2400" b="1" dirty="0"/>
              <a:t>ออกเป็น 7 ประเภท คือ</a:t>
            </a:r>
            <a:endParaRPr lang="en-US" sz="2400" b="1" dirty="0"/>
          </a:p>
          <a:p>
            <a:pPr>
              <a:buFont typeface="+mj-lt"/>
              <a:buAutoNum type="arabicPeriod"/>
            </a:pPr>
            <a:r>
              <a:rPr lang="th-TH" sz="2400" b="1" dirty="0"/>
              <a:t>กระดานข่าว (</a:t>
            </a:r>
            <a:r>
              <a:rPr lang="en-US" sz="2400" b="1" dirty="0"/>
              <a:t>web board </a:t>
            </a:r>
            <a:r>
              <a:rPr lang="th-TH" sz="2400" b="1" dirty="0"/>
              <a:t>หรือ </a:t>
            </a:r>
            <a:r>
              <a:rPr lang="en-US" sz="2400" b="1" dirty="0"/>
              <a:t>online forums)</a:t>
            </a:r>
          </a:p>
          <a:p>
            <a:pPr>
              <a:buFont typeface="+mj-lt"/>
              <a:buAutoNum type="arabicPeriod"/>
            </a:pPr>
            <a:r>
              <a:rPr lang="th-TH" sz="2400" b="1" dirty="0"/>
              <a:t>เครือขายสังคมออนไลน (</a:t>
            </a:r>
            <a:r>
              <a:rPr lang="en-US" sz="2400" b="1" dirty="0"/>
              <a:t>social networking services) </a:t>
            </a:r>
            <a:r>
              <a:rPr lang="th-TH" sz="2400" b="1" dirty="0"/>
              <a:t>เชน </a:t>
            </a:r>
            <a:r>
              <a:rPr lang="en-US" sz="2400" b="1" dirty="0"/>
              <a:t>Facebook,</a:t>
            </a:r>
            <a:r>
              <a:rPr lang="th-TH" sz="2400" b="1" dirty="0"/>
              <a:t> กูเกิลพลัส</a:t>
            </a:r>
            <a:r>
              <a:rPr lang="en-US" sz="2400" b="1" dirty="0"/>
              <a:t>,</a:t>
            </a:r>
            <a:r>
              <a:rPr lang="th-TH" sz="2400" b="1" dirty="0"/>
              <a:t> </a:t>
            </a:r>
            <a:r>
              <a:rPr lang="en-US" sz="2400" b="1" dirty="0"/>
              <a:t>Myspace, LINE, WhatsApp, Skype </a:t>
            </a:r>
            <a:r>
              <a:rPr lang="th-TH" sz="2400" b="1" dirty="0"/>
              <a:t>เป็นต้น</a:t>
            </a:r>
            <a:endParaRPr lang="en-US" sz="2400" b="1" dirty="0"/>
          </a:p>
          <a:p>
            <a:pPr>
              <a:buFont typeface="+mj-lt"/>
              <a:buAutoNum type="arabicPeriod"/>
            </a:pPr>
            <a:r>
              <a:rPr lang="th-TH" sz="2400" b="1" dirty="0"/>
              <a:t>สื่อสําหรับการเผยแพรและแลกเปลี่ยนเนื้อหาที่เปนภาพนิ่ง เสียง วีดิทัศน หรือ แฟมขอมูล หรือใหบริการเนื้อที่เก็บขอมูลบนอินเทอรเน็ต เชน </a:t>
            </a:r>
            <a:r>
              <a:rPr lang="en-US" sz="2400" b="1" dirty="0"/>
              <a:t>Flickr, Podcast, YouTube, Instagram, Dropbox, Google Drive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03D3B-FF17-4F8E-BD5F-9D90525F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AA9E-BDFD-4C26-97B9-04DCE8500812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1D4CD-E95A-40AE-9F9A-07FB69D5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35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68F20F9-BDE1-486C-B40F-B14B4019C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r>
              <a:rPr lang="th-TH" b="1" dirty="0"/>
              <a:t>“สื่อสังคมออนไลน์” มีอะไรบ้าง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9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86F50-9355-4184-B249-0AC388204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556792"/>
            <a:ext cx="6347714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2400" b="1" dirty="0"/>
            </a:br>
            <a:r>
              <a:rPr lang="en-US" sz="2400" b="1" dirty="0"/>
              <a:t>4. </a:t>
            </a:r>
            <a:r>
              <a:rPr lang="th-TH" sz="2400" b="1" dirty="0"/>
              <a:t>บล็อก (</a:t>
            </a:r>
            <a:r>
              <a:rPr lang="en-US" sz="2400" b="1" dirty="0"/>
              <a:t>blogs) </a:t>
            </a:r>
            <a:r>
              <a:rPr lang="th-TH" sz="2400" b="1" dirty="0"/>
              <a:t>เชน </a:t>
            </a:r>
            <a:r>
              <a:rPr lang="en-US" sz="2400" b="1" dirty="0"/>
              <a:t>WordPress, Blogger </a:t>
            </a:r>
            <a:r>
              <a:rPr lang="th-TH" sz="2400" b="1" dirty="0"/>
              <a:t>และไมโครบล็อก (</a:t>
            </a:r>
            <a:r>
              <a:rPr lang="en-US" sz="2400" b="1" dirty="0"/>
              <a:t>microblogs)</a:t>
            </a:r>
            <a:br>
              <a:rPr lang="en-US" sz="2400" b="1" dirty="0"/>
            </a:br>
            <a:r>
              <a:rPr lang="en-US" sz="2400" b="1" dirty="0"/>
              <a:t>5. </a:t>
            </a:r>
            <a:r>
              <a:rPr lang="th-TH" sz="2400" b="1" dirty="0"/>
              <a:t>เว็บไซตสําหรับการสรางและแกไขเนื้อหารวมกัน (</a:t>
            </a:r>
            <a:r>
              <a:rPr lang="en-US" sz="2400" b="1" dirty="0"/>
              <a:t>wikis) </a:t>
            </a:r>
            <a:r>
              <a:rPr lang="th-TH" sz="2400" b="1" dirty="0"/>
              <a:t>เชน </a:t>
            </a:r>
            <a:r>
              <a:rPr lang="en-US" sz="2400" b="1" dirty="0"/>
              <a:t>Wikipedia</a:t>
            </a:r>
          </a:p>
          <a:p>
            <a:pPr marL="0" indent="0">
              <a:buNone/>
            </a:pPr>
            <a:r>
              <a:rPr lang="en-US" sz="2400" b="1" dirty="0"/>
              <a:t>6. </a:t>
            </a:r>
            <a:r>
              <a:rPr lang="th-TH" sz="2400" b="1" dirty="0"/>
              <a:t>เกมออนไลนหรือโลกเสมือนที่มีผูใชงานหลายคน (</a:t>
            </a:r>
            <a:r>
              <a:rPr lang="en-US" sz="2400" b="1" dirty="0"/>
              <a:t>multi-user virtual environments) </a:t>
            </a:r>
            <a:r>
              <a:rPr lang="th-TH" sz="2400" b="1" dirty="0"/>
              <a:t>เชน </a:t>
            </a:r>
            <a:r>
              <a:rPr lang="en-US" sz="2400" b="1" dirty="0"/>
              <a:t>World of Warcraft, Second Life</a:t>
            </a:r>
          </a:p>
          <a:p>
            <a:pPr marL="0" indent="0">
              <a:buNone/>
            </a:pPr>
            <a:r>
              <a:rPr lang="en-US" sz="2400" b="1" dirty="0"/>
              <a:t>7. </a:t>
            </a:r>
            <a:r>
              <a:rPr lang="th-TH" sz="2400" b="1" dirty="0"/>
              <a:t>สื่ออิเล็กทรอนิกสหรือสื่อออนไลนอื่นในลักษณะเดียวกันหรือคลายคลึงกันที่เปดใหใช งานเพื่อเปนชองทางสื่อสารระหวางบุคคล ระหวางกลุม</a:t>
            </a:r>
            <a:r>
              <a:rPr lang="en-US" sz="2400" b="1" dirty="0"/>
              <a:t> </a:t>
            </a:r>
            <a:r>
              <a:rPr lang="th-TH" sz="2400" b="1" dirty="0"/>
              <a:t>บุคคล หรือกับสาธารณะ</a:t>
            </a:r>
            <a:endParaRPr lang="en-US" sz="24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03D3B-FF17-4F8E-BD5F-9D90525F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AA9E-BDFD-4C26-97B9-04DCE8500812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1D4CD-E95A-40AE-9F9A-07FB69D5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36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BD843-07FE-4DB9-BFF3-F8B61B72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r>
              <a:rPr lang="th-TH" b="1" dirty="0"/>
              <a:t>“สื่อสังคมออนไลน์” มีอะไรบ้าง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46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FB7E2-3888-4715-874D-3E92A897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Line </a:t>
            </a:r>
            <a:r>
              <a:rPr lang="th-TH" b="1" dirty="0"/>
              <a:t>เสี่ยงต่อการละเมิด </a:t>
            </a:r>
            <a:r>
              <a:rPr lang="en-US" b="1" dirty="0"/>
              <a:t>Privacy </a:t>
            </a:r>
            <a:r>
              <a:rPr lang="th-TH" b="1" dirty="0"/>
              <a:t>ผู้ป่วยอย่างไร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2BC7E-C326-44B3-BDEE-BE33DA10E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b="1" dirty="0"/>
              <a:t>ข้อมูลใน </a:t>
            </a:r>
            <a:r>
              <a:rPr lang="en-US" sz="2400" b="1" dirty="0"/>
              <a:t>line group </a:t>
            </a:r>
            <a:r>
              <a:rPr lang="th-TH" sz="2400" b="1" dirty="0"/>
              <a:t>มีคนเห็นหลายคน</a:t>
            </a:r>
          </a:p>
          <a:p>
            <a:r>
              <a:rPr lang="th-TH" sz="2400" b="1" dirty="0"/>
              <a:t>ข้อมูลถูก</a:t>
            </a:r>
            <a:r>
              <a:rPr lang="en-US" sz="2400" b="1" dirty="0"/>
              <a:t> capture </a:t>
            </a:r>
            <a:r>
              <a:rPr lang="th-TH" sz="2400" b="1" dirty="0"/>
              <a:t>หรือ</a:t>
            </a:r>
            <a:r>
              <a:rPr lang="en-US" sz="2400" b="1" dirty="0"/>
              <a:t> forward</a:t>
            </a:r>
            <a:r>
              <a:rPr lang="th-TH" sz="2400" b="1" dirty="0"/>
              <a:t> ไป </a:t>
            </a:r>
            <a:r>
              <a:rPr lang="en-US" sz="2400" b="1" dirty="0"/>
              <a:t>share </a:t>
            </a:r>
            <a:r>
              <a:rPr lang="th-TH" sz="2400" b="1" dirty="0"/>
              <a:t>ต่อได้</a:t>
            </a:r>
          </a:p>
          <a:p>
            <a:r>
              <a:rPr lang="th-TH" sz="2400" b="1" dirty="0"/>
              <a:t>ข้อมูล </a:t>
            </a:r>
            <a:r>
              <a:rPr lang="en-US" sz="2400" b="1" dirty="0"/>
              <a:t>cache </a:t>
            </a:r>
            <a:r>
              <a:rPr lang="th-TH" sz="2400" b="1" dirty="0"/>
              <a:t>ที่เก็บใน </a:t>
            </a:r>
            <a:r>
              <a:rPr lang="en-US" sz="2400" b="1" dirty="0"/>
              <a:t>mobile device </a:t>
            </a:r>
            <a:r>
              <a:rPr lang="th-TH" sz="2400" b="1" dirty="0"/>
              <a:t>อาจถูกอ่านได้ (เช่น ทำอุปกรณ์หาย หรือเผลอวางไว้)</a:t>
            </a:r>
          </a:p>
          <a:p>
            <a:r>
              <a:rPr lang="th-TH" sz="2400" b="1" dirty="0"/>
              <a:t>ข้อมูลที่เก็บใน </a:t>
            </a:r>
            <a:r>
              <a:rPr lang="en-US" sz="2400" b="1" dirty="0"/>
              <a:t>server </a:t>
            </a:r>
            <a:r>
              <a:rPr lang="th-TH" sz="2400" b="1" dirty="0"/>
              <a:t>ของ </a:t>
            </a:r>
            <a:r>
              <a:rPr lang="en-US" sz="2400" b="1" dirty="0"/>
              <a:t>line </a:t>
            </a:r>
            <a:r>
              <a:rPr lang="th-TH" sz="2400" b="1" dirty="0"/>
              <a:t>ทางบริษัทเข้าถึงได้ และอาจถูก</a:t>
            </a:r>
            <a:r>
              <a:rPr lang="en-US" sz="2400" b="1" dirty="0"/>
              <a:t> hack </a:t>
            </a:r>
            <a:r>
              <a:rPr lang="th-TH" sz="2400" b="1" dirty="0"/>
              <a:t>ได้</a:t>
            </a:r>
          </a:p>
          <a:p>
            <a:r>
              <a:rPr lang="th-TH" sz="2400" b="1" dirty="0"/>
              <a:t>มีคนเดา </a:t>
            </a:r>
            <a:r>
              <a:rPr lang="en-US" sz="2400" b="1" dirty="0"/>
              <a:t>password </a:t>
            </a:r>
            <a:r>
              <a:rPr lang="th-TH" sz="2400" b="1" dirty="0"/>
              <a:t>ได้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E40E-0A9E-4045-B2EC-19A84F94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AA9E-BDFD-4C26-97B9-04DCE8500812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3ACBD-B2BF-4C74-9AF9-3E912E176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7419E-58C2-44E3-9F9D-119C01524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/>
          <a:p>
            <a:r>
              <a:rPr lang="th-TH" b="1" dirty="0"/>
              <a:t>แนวทางสำหรับการ</a:t>
            </a:r>
            <a:r>
              <a:rPr lang="en-US" b="1" dirty="0"/>
              <a:t> consult case </a:t>
            </a:r>
            <a:r>
              <a:rPr lang="th-TH" b="1" dirty="0"/>
              <a:t>ผู้ป่วย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183CD-5380-44C8-B5AF-1A2176135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2400" b="1" dirty="0"/>
              <a:t>ใช้ช่องทางอื่นที่ไม่มีการเก็บ</a:t>
            </a:r>
            <a:r>
              <a:rPr lang="en-US" sz="2400" b="1" dirty="0"/>
              <a:t> record </a:t>
            </a:r>
            <a:r>
              <a:rPr lang="th-TH" sz="2400" b="1" dirty="0"/>
              <a:t>ข้อมูล ถ้าเหมาะสม</a:t>
            </a:r>
          </a:p>
          <a:p>
            <a:r>
              <a:rPr lang="th-TH" sz="2400" b="1" dirty="0"/>
              <a:t>หลีกเลี่ยงการระบุ หรือ </a:t>
            </a:r>
            <a:r>
              <a:rPr lang="en-US" sz="2400" b="1" dirty="0"/>
              <a:t>include </a:t>
            </a:r>
            <a:r>
              <a:rPr lang="th-TH" sz="2400" b="1" dirty="0"/>
              <a:t>ชื่อ </a:t>
            </a:r>
            <a:r>
              <a:rPr lang="en-US" sz="2400" b="1" dirty="0"/>
              <a:t>HN </a:t>
            </a:r>
            <a:r>
              <a:rPr lang="th-TH" sz="2400" b="1" dirty="0"/>
              <a:t>เลขที่เตียง หรือข้อมูลที่ระบุตัวตนผู้ป่วยได้ (รวมทั้งในภาพ </a:t>
            </a:r>
            <a:r>
              <a:rPr lang="en-US" sz="2400" b="1" dirty="0"/>
              <a:t>image</a:t>
            </a:r>
            <a:r>
              <a:rPr lang="th-TH" sz="2400" b="1" dirty="0"/>
              <a:t>)</a:t>
            </a:r>
          </a:p>
          <a:p>
            <a:r>
              <a:rPr lang="th-TH" sz="2400" b="1" dirty="0"/>
              <a:t>ใช้ </a:t>
            </a:r>
            <a:r>
              <a:rPr lang="en-US" sz="2400" b="1" dirty="0"/>
              <a:t>app </a:t>
            </a:r>
            <a:r>
              <a:rPr lang="th-TH" sz="2400" b="1" dirty="0"/>
              <a:t>ที่ปลอดภัยกว่า</a:t>
            </a:r>
          </a:p>
          <a:p>
            <a:r>
              <a:rPr lang="en-US" sz="2400" b="1" dirty="0"/>
              <a:t>Limit </a:t>
            </a:r>
            <a:r>
              <a:rPr lang="th-TH" sz="2400" b="1" dirty="0"/>
              <a:t>คนที่เข้าถึง (เช่น</a:t>
            </a:r>
            <a:r>
              <a:rPr lang="en-US" sz="2400" b="1" dirty="0"/>
              <a:t> line </a:t>
            </a:r>
            <a:r>
              <a:rPr lang="th-TH" sz="2400" b="1" dirty="0"/>
              <a:t>คุยตัวต่อตัว ไม่ส่งใน </a:t>
            </a:r>
            <a:r>
              <a:rPr lang="en-US" sz="2400" b="1" dirty="0"/>
              <a:t>line group</a:t>
            </a:r>
            <a:r>
              <a:rPr lang="th-TH" sz="2400" b="1" dirty="0"/>
              <a:t>)</a:t>
            </a:r>
          </a:p>
          <a:p>
            <a:r>
              <a:rPr lang="th-TH" sz="2400" b="1" dirty="0"/>
              <a:t>ใช้อุปกรณ์อย่างปลอดภัย</a:t>
            </a:r>
            <a:r>
              <a:rPr lang="en-US" sz="2400" b="1" dirty="0"/>
              <a:t> </a:t>
            </a:r>
            <a:r>
              <a:rPr lang="th-TH" sz="2400" b="1" dirty="0"/>
              <a:t>(เปลี่ยน</a:t>
            </a:r>
            <a:r>
              <a:rPr lang="en-US" sz="2400" b="1" dirty="0"/>
              <a:t> password </a:t>
            </a:r>
            <a:r>
              <a:rPr lang="th-TH" sz="2400" b="1" dirty="0"/>
              <a:t>เมื่อสงสัยว่ารั่วไหล</a:t>
            </a:r>
            <a:r>
              <a:rPr lang="en-US" sz="2400" b="1" dirty="0"/>
              <a:t>, </a:t>
            </a:r>
            <a:r>
              <a:rPr lang="th-TH" sz="2400" b="1" dirty="0"/>
              <a:t>ดูแลอุปกรณ์ไว้กับตัว</a:t>
            </a:r>
            <a:r>
              <a:rPr lang="en-US" sz="2400" b="1" dirty="0"/>
              <a:t>,</a:t>
            </a:r>
            <a:r>
              <a:rPr lang="th-TH" sz="2400" b="1" dirty="0"/>
              <a:t> เช็ค ไวรัส </a:t>
            </a:r>
            <a:r>
              <a:rPr lang="en-US" sz="2400" b="1" dirty="0"/>
              <a:t>malware</a:t>
            </a:r>
            <a:r>
              <a:rPr lang="th-TH" sz="2400" b="1" dirty="0"/>
              <a:t> สม่ำเสมอ)</a:t>
            </a:r>
            <a:endParaRPr lang="en-US" sz="24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6B762-0A4E-4DE9-9153-645170513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AA9E-BDFD-4C26-97B9-04DCE8500812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48E62-98FC-4CE5-BF99-AD65DF8D2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1D7EB-83AD-4212-A119-02E44A7C8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0E560-DA14-4B88-9031-3D7E452EF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Question????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14AC61-E7CE-496B-AF8F-D42961CD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39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64D82-BEB0-47DC-BDDA-FB80E85D1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BFFF-F477-4FFE-8724-8E7A0AD37F5F}" type="datetime1">
              <a:rPr lang="en-US" smtClean="0"/>
              <a:t>3/14/2019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6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D61C-7439-4EED-AB98-AC06553E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48680"/>
            <a:ext cx="6842721" cy="73116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  <a:cs typeface="DilleniaUPC" pitchFamily="18" charset="-34"/>
              </a:rPr>
              <a:t>SR 1</a:t>
            </a:r>
            <a:r>
              <a:rPr lang="th-TH" b="1" dirty="0">
                <a:solidFill>
                  <a:srgbClr val="7030A0"/>
                </a:solidFill>
              </a:rPr>
              <a:t>   มีการบันทึกเวชระเบียนครบถ้วนสมบูรณ์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208A5-B1BE-40E8-8591-D46AD9A6D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76364"/>
            <a:ext cx="6842720" cy="5220988"/>
          </a:xfrm>
        </p:spPr>
        <p:txBody>
          <a:bodyPr>
            <a:normAutofit fontScale="92500" lnSpcReduction="20000"/>
          </a:bodyPr>
          <a:lstStyle/>
          <a:p>
            <a:r>
              <a:rPr lang="th-TH" sz="2800" b="1" dirty="0"/>
              <a:t>ผลการซักประวัติความเจ็บป่วย ประวัติการใช้ยาของผู้ป่วย ในการมารับบริการทุกครั้ง</a:t>
            </a:r>
          </a:p>
          <a:p>
            <a:r>
              <a:rPr lang="th-TH" sz="2800" b="1" dirty="0"/>
              <a:t>บันทึกผลการวัดสัญญาณชีพ และผลการตรวจทางห้องปฏิบัติการ ลงในเวชระเบียนทุกครั้งที่มีการตรวจวัด</a:t>
            </a:r>
          </a:p>
          <a:p>
            <a:r>
              <a:rPr lang="en-US" sz="2800" b="1" dirty="0"/>
              <a:t>Chief complaint, Present illness, Clinical findings</a:t>
            </a:r>
          </a:p>
          <a:p>
            <a:r>
              <a:rPr lang="th-TH" sz="2800" b="1" dirty="0"/>
              <a:t>ตำแหน่งที่ให้การรักษา</a:t>
            </a:r>
          </a:p>
          <a:p>
            <a:r>
              <a:rPr lang="th-TH" sz="2800" b="1" dirty="0"/>
              <a:t>การวินิจฉัย</a:t>
            </a:r>
          </a:p>
          <a:p>
            <a:r>
              <a:rPr lang="th-TH" sz="2800" b="1" dirty="0"/>
              <a:t>การรักษา</a:t>
            </a:r>
          </a:p>
          <a:p>
            <a:r>
              <a:rPr lang="th-TH" sz="2800" b="1" dirty="0"/>
              <a:t>ชื่อผู้ทำการรักษา</a:t>
            </a:r>
          </a:p>
          <a:p>
            <a:r>
              <a:rPr lang="th-TH" sz="2800" b="1" dirty="0"/>
              <a:t>ค่าบริการ</a:t>
            </a:r>
          </a:p>
          <a:p>
            <a:r>
              <a:rPr lang="th-TH" sz="2800" b="1" dirty="0"/>
              <a:t>บันทึกการขอคำปรึกษาจากวิชาชีพทันตแพทย์ หรือวิชาชีพอื่นๆ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00FE7-7D4D-49E3-BF84-0C7F110E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AF493-36FB-483A-8864-CC08B8EF0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8551-5A1F-4ED7-9B2F-B2CBFEE7F5DC}" type="datetime1">
              <a:rPr lang="en-US" smtClean="0"/>
              <a:t>3/14/2019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2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D61C-7439-4EED-AB98-AC06553E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48680"/>
            <a:ext cx="6842721" cy="731168"/>
          </a:xfrm>
        </p:spPr>
        <p:txBody>
          <a:bodyPr/>
          <a:lstStyle/>
          <a:p>
            <a:r>
              <a:rPr lang="th-TH" b="1" dirty="0">
                <a:solidFill>
                  <a:srgbClr val="7030A0"/>
                </a:solidFill>
              </a:rPr>
              <a:t>ประวัติการใช้ยา ประวัติความเจ็บป่วย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208A5-B1BE-40E8-8591-D46AD9A6D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76364"/>
            <a:ext cx="6842720" cy="4872036"/>
          </a:xfrm>
        </p:spPr>
        <p:txBody>
          <a:bodyPr>
            <a:normAutofit/>
          </a:bodyPr>
          <a:lstStyle/>
          <a:p>
            <a:r>
              <a:rPr lang="en-US" sz="2800" b="1" dirty="0"/>
              <a:t>Update </a:t>
            </a:r>
            <a:r>
              <a:rPr lang="th-TH" sz="2800" b="1" dirty="0"/>
              <a:t>โรคประจำตัว และประวัติการใช้ยาของผู้ป่วยทุกครั้ง ที่เข้ามารับบริการ</a:t>
            </a:r>
          </a:p>
          <a:p>
            <a:r>
              <a:rPr lang="th-TH" sz="2800" b="1" dirty="0"/>
              <a:t>จดบันทึกยาที่ผู้ป่วยได้รับทั้งชื่อ และปริมาณ หรือวีธีการใช้</a:t>
            </a:r>
          </a:p>
          <a:p>
            <a:r>
              <a:rPr lang="th-TH" sz="2800" b="1" dirty="0"/>
              <a:t>กรณีผู้ป่วยไม่ได้นำยามา ควรมีการบันทึกสถานพยาบาลหรือคลินิกที่ผู้ป่วยรับบริการเป็นประจำ ถ้าสงสัยว่ามี</a:t>
            </a:r>
            <a:r>
              <a:rPr lang="th-TH" sz="2800" b="1" dirty="0">
                <a:solidFill>
                  <a:srgbClr val="FF0000"/>
                </a:solidFill>
              </a:rPr>
              <a:t>ยากลุ่มเสี่ยง</a:t>
            </a:r>
            <a:r>
              <a:rPr lang="th-TH" sz="2800" b="1" dirty="0"/>
              <a:t> ควรเลื่อนการทำ</a:t>
            </a:r>
            <a:r>
              <a:rPr lang="th-TH" sz="2800" b="1" dirty="0">
                <a:solidFill>
                  <a:srgbClr val="FF0000"/>
                </a:solidFill>
              </a:rPr>
              <a:t>หัตถการที่มีความเสี่ยง</a:t>
            </a:r>
            <a:r>
              <a:rPr lang="th-TH" sz="2800" b="1" dirty="0"/>
              <a:t>ออกไปก่อนจนกว่าจะได้ข้อมูลที่ครบถ้วน</a:t>
            </a:r>
          </a:p>
          <a:p>
            <a:r>
              <a:rPr lang="th-TH" sz="2800" b="1" dirty="0"/>
              <a:t>หากเป็นผู้ป่วยโรคเรื้อรัง ควรมีบันทึกประวัติผลการตรวจทางห้องปฏิบัติการด้วย</a:t>
            </a: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AE945-3C6B-4829-B342-DC17DFE5E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96C21-6A9A-4E24-8A70-B4F6914C5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4F73-F78F-4FB1-82F4-F6D4AB03FB79}" type="datetime1">
              <a:rPr lang="en-US" smtClean="0"/>
              <a:t>3/14/2019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3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D61C-7439-4EED-AB98-AC06553E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48680"/>
            <a:ext cx="6842721" cy="731168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7030A0"/>
                </a:solidFill>
                <a:cs typeface="DilleniaUPC" pitchFamily="18" charset="-34"/>
              </a:rPr>
              <a:t>สัญญาณชีพ และผลการตรวจทางห้องปฎิบัติการ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208A5-B1BE-40E8-8591-D46AD9A6D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76364"/>
            <a:ext cx="6842720" cy="4872036"/>
          </a:xfrm>
        </p:spPr>
        <p:txBody>
          <a:bodyPr>
            <a:normAutofit/>
          </a:bodyPr>
          <a:lstStyle/>
          <a:p>
            <a:r>
              <a:rPr lang="en-US" sz="2800" b="1" dirty="0"/>
              <a:t>BP(</a:t>
            </a:r>
            <a:r>
              <a:rPr lang="th-TH" sz="2800" b="1" dirty="0"/>
              <a:t>ความดันโลหิต</a:t>
            </a:r>
            <a:r>
              <a:rPr lang="en-US" sz="2800" b="1" dirty="0"/>
              <a:t>)</a:t>
            </a:r>
            <a:r>
              <a:rPr lang="th-TH" sz="2800" b="1" dirty="0"/>
              <a:t> </a:t>
            </a:r>
            <a:r>
              <a:rPr lang="en-US" sz="2800" b="1" dirty="0"/>
              <a:t>, </a:t>
            </a:r>
            <a:r>
              <a:rPr lang="th-TH" sz="2800" b="1" dirty="0"/>
              <a:t>น้ำหนัก</a:t>
            </a:r>
            <a:r>
              <a:rPr lang="en-US" sz="2800" b="1" dirty="0"/>
              <a:t>,</a:t>
            </a:r>
            <a:r>
              <a:rPr lang="th-TH" sz="2800" b="1" dirty="0"/>
              <a:t> ส่วนสูง</a:t>
            </a:r>
            <a:endParaRPr lang="en-US" sz="2800" b="1" dirty="0"/>
          </a:p>
          <a:p>
            <a:r>
              <a:rPr lang="en-US" sz="2800" b="1" dirty="0"/>
              <a:t>Pulp rate, Heart rate</a:t>
            </a:r>
          </a:p>
          <a:p>
            <a:r>
              <a:rPr lang="en-US" sz="2800" b="1" dirty="0"/>
              <a:t>FBS, DTX, HbA1C</a:t>
            </a:r>
          </a:p>
          <a:p>
            <a:r>
              <a:rPr lang="en-US" sz="2800" b="1" dirty="0"/>
              <a:t>PT, PTT, INR</a:t>
            </a:r>
          </a:p>
          <a:p>
            <a:endParaRPr lang="th-TH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67B70-03B6-489A-AFCF-DD8C5407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EEE55-221B-4278-9147-A6F6DAEE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C308-B714-4D66-9210-40060D616B1E}" type="datetime1">
              <a:rPr lang="en-US" smtClean="0"/>
              <a:t>3/14/2019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9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D61C-7439-4EED-AB98-AC06553E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48680"/>
            <a:ext cx="6842721" cy="73116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Blood sugar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208A5-B1BE-40E8-8591-D46AD9A6D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76364"/>
            <a:ext cx="6842720" cy="4872036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DTX </a:t>
            </a:r>
            <a:r>
              <a:rPr lang="th-TH" sz="2800" b="1" dirty="0"/>
              <a:t>คือวิธีการตรวจน้ำตาลในเลือดด้วยการเจาะปลายนิ้ว</a:t>
            </a:r>
          </a:p>
          <a:p>
            <a:r>
              <a:rPr lang="th-TH" sz="2800" b="1" dirty="0"/>
              <a:t>การตรวจ</a:t>
            </a:r>
            <a:r>
              <a:rPr lang="en-US" sz="2800" b="1" dirty="0"/>
              <a:t> Blood sugar </a:t>
            </a:r>
            <a:r>
              <a:rPr lang="th-TH" sz="2800" b="1" dirty="0"/>
              <a:t>มี </a:t>
            </a:r>
            <a:r>
              <a:rPr lang="en-US" sz="2800" b="1" dirty="0"/>
              <a:t>3</a:t>
            </a:r>
            <a:r>
              <a:rPr lang="th-TH" sz="2800" b="1" dirty="0"/>
              <a:t> วิธีคือ</a:t>
            </a:r>
          </a:p>
          <a:p>
            <a:r>
              <a:rPr lang="en-US" sz="2800" b="1" dirty="0"/>
              <a:t>RBS(Random Blood Sugar) :</a:t>
            </a:r>
            <a:r>
              <a:rPr lang="th-TH" sz="2800" b="1" dirty="0"/>
              <a:t> การเจาะตรวจน้ำตาลที่เวลาใดๆโดยไม่คำนึงถึงมื้ออาหาร ค่าปกติ </a:t>
            </a:r>
            <a:r>
              <a:rPr lang="en-US" sz="2800" b="1" dirty="0"/>
              <a:t>&lt;200 mg/</a:t>
            </a:r>
            <a:r>
              <a:rPr lang="en-US" sz="2800" b="1" dirty="0" err="1"/>
              <a:t>dL</a:t>
            </a:r>
            <a:endParaRPr lang="en-US" sz="2800" b="1" dirty="0"/>
          </a:p>
          <a:p>
            <a:r>
              <a:rPr lang="en-US" sz="2800" b="1" dirty="0"/>
              <a:t>FBS(Fasting Blood Sugar) : </a:t>
            </a:r>
            <a:r>
              <a:rPr lang="th-TH" sz="2800" b="1" dirty="0"/>
              <a:t>การเจาะตรวจน้ำตาลหลังการอดอาหารมาอย่างน้อย </a:t>
            </a:r>
            <a:r>
              <a:rPr lang="en-US" sz="2800" b="1" dirty="0"/>
              <a:t>8 </a:t>
            </a:r>
            <a:r>
              <a:rPr lang="th-TH" sz="2800" b="1" dirty="0"/>
              <a:t>ชั่วโมง ค่าปกติ </a:t>
            </a:r>
            <a:r>
              <a:rPr lang="en-US" sz="2800" b="1" dirty="0"/>
              <a:t>70-99 mg/dL</a:t>
            </a:r>
          </a:p>
          <a:p>
            <a:r>
              <a:rPr lang="en-US" sz="2800" b="1" dirty="0"/>
              <a:t>HbA1c(</a:t>
            </a:r>
            <a:r>
              <a:rPr lang="en-US" sz="2800" b="1" dirty="0" err="1"/>
              <a:t>Glycohaemoglobin</a:t>
            </a:r>
            <a:r>
              <a:rPr lang="en-US" sz="2800" b="1" dirty="0"/>
              <a:t> A1c) :</a:t>
            </a:r>
            <a:r>
              <a:rPr lang="th-TH" sz="2800" b="1" dirty="0"/>
              <a:t> เป็นการวัดค่าน้ำตาลเฉลี่ยที่จับกับเม็ดเลือดแดงสะสม </a:t>
            </a:r>
            <a:r>
              <a:rPr lang="en-US" sz="2800" b="1" dirty="0"/>
              <a:t>3</a:t>
            </a:r>
            <a:r>
              <a:rPr lang="th-TH" sz="2800" b="1" dirty="0"/>
              <a:t> เดือน ค่าปกติ</a:t>
            </a:r>
            <a:r>
              <a:rPr lang="en-US" sz="2800" b="1" dirty="0"/>
              <a:t> 4-6%</a:t>
            </a:r>
            <a:endParaRPr lang="th-TH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F2FA2-2841-4158-BB35-1AC91552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E21C9-6C01-4B20-BF7B-BB5D0AFC1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273C-9D6A-4058-A761-165FD27EE621}" type="datetime1">
              <a:rPr lang="en-US" smtClean="0"/>
              <a:t>3/14/2019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7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D61C-7439-4EED-AB98-AC06553E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48680"/>
            <a:ext cx="6842721" cy="73116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Blood sugar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208A5-B1BE-40E8-8591-D46AD9A6D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76364"/>
            <a:ext cx="6842720" cy="4872036"/>
          </a:xfrm>
        </p:spPr>
        <p:txBody>
          <a:bodyPr>
            <a:normAutofit/>
          </a:bodyPr>
          <a:lstStyle/>
          <a:p>
            <a:r>
              <a:rPr lang="en-US" sz="2800" b="1" dirty="0"/>
              <a:t>OGTT : </a:t>
            </a:r>
            <a:r>
              <a:rPr lang="th-TH" sz="2800" b="1" dirty="0"/>
              <a:t>ทดสอบความทนทานต่อน้ำตาลในเลือด ใช้ในการวินิจฉัยโรค หรือความเสี่ยงต่อการเกิดโรค หรือการวินิจฉัยเบาหวานในขณะตั้งครรภ์</a:t>
            </a:r>
          </a:p>
          <a:p>
            <a:r>
              <a:rPr lang="th-TH" sz="2800" b="1" dirty="0"/>
              <a:t>น้ำตาลหลังอาหาร </a:t>
            </a:r>
            <a:r>
              <a:rPr lang="en-US" sz="2800" b="1" dirty="0"/>
              <a:t>2 </a:t>
            </a:r>
            <a:r>
              <a:rPr lang="th-TH" sz="2800" b="1" dirty="0"/>
              <a:t>ชั่วโมง </a:t>
            </a:r>
            <a:r>
              <a:rPr lang="en-US" sz="2800" b="1" dirty="0"/>
              <a:t>:</a:t>
            </a:r>
            <a:r>
              <a:rPr lang="th-TH" sz="2800" b="1" dirty="0"/>
              <a:t> เป็นการเจาะหาระดับน้ำตาลหลังจากทานอาหารไปแล้ว </a:t>
            </a:r>
            <a:r>
              <a:rPr lang="en-US" sz="2800" b="1" dirty="0"/>
              <a:t>2 </a:t>
            </a:r>
            <a:r>
              <a:rPr lang="th-TH" sz="2800" b="1" dirty="0"/>
              <a:t>ชั่วโมง ใช้ในการวินิจฉัยโรค</a:t>
            </a: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B5ACF-C8F3-4C6C-B95B-56AA74D1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8ECC8-AE18-4A60-B139-9D78BFE1D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3BBD-5193-4606-B583-DE6C0215AB1B}" type="datetime1">
              <a:rPr lang="en-US" smtClean="0"/>
              <a:t>3/14/2019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1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D61C-7439-4EED-AB98-AC06553E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48680"/>
            <a:ext cx="6842721" cy="731168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7030A0"/>
                </a:solidFill>
              </a:rPr>
              <a:t>ยาต้านการแข็งตัว/ยาต้านการจับตัวของเลือด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208A5-B1BE-40E8-8591-D46AD9A6D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76364"/>
            <a:ext cx="6842720" cy="4872036"/>
          </a:xfrm>
        </p:spPr>
        <p:txBody>
          <a:bodyPr>
            <a:normAutofit fontScale="92500"/>
          </a:bodyPr>
          <a:lstStyle/>
          <a:p>
            <a:r>
              <a:rPr lang="th-TH" sz="2800" b="1" dirty="0"/>
              <a:t>มี </a:t>
            </a:r>
            <a:r>
              <a:rPr lang="en-US" sz="2800" b="1" dirty="0"/>
              <a:t>3</a:t>
            </a:r>
            <a:r>
              <a:rPr lang="th-TH" sz="2800" b="1" dirty="0"/>
              <a:t> กลุ่ม ได้แก่</a:t>
            </a:r>
          </a:p>
          <a:p>
            <a:r>
              <a:rPr lang="th-TH" sz="2800" b="1" dirty="0"/>
              <a:t>ยาต้านเกล็ดเลือด </a:t>
            </a:r>
            <a:r>
              <a:rPr lang="en-US" sz="2800" b="1" dirty="0"/>
              <a:t>(Antiplatelet drug) : </a:t>
            </a:r>
            <a:r>
              <a:rPr lang="en-US" sz="2800" b="1" dirty="0">
                <a:solidFill>
                  <a:srgbClr val="FF0000"/>
                </a:solidFill>
              </a:rPr>
              <a:t>Aspirin, Clopidogrel(Plavix®)</a:t>
            </a:r>
            <a:r>
              <a:rPr lang="en-US" sz="2800" b="1" dirty="0"/>
              <a:t>, Ticlopidine(</a:t>
            </a:r>
            <a:r>
              <a:rPr lang="en-US" sz="2800" b="1" dirty="0" err="1"/>
              <a:t>Ticlid</a:t>
            </a:r>
            <a:r>
              <a:rPr lang="en-US" sz="2800" b="1" dirty="0"/>
              <a:t>®), Prasugrel(</a:t>
            </a:r>
            <a:r>
              <a:rPr lang="en-US" sz="2800" b="1" dirty="0" err="1"/>
              <a:t>Effient</a:t>
            </a:r>
            <a:r>
              <a:rPr lang="en-US" sz="2800" b="1" dirty="0"/>
              <a:t>®), Ticagrelor, Dipyridamole</a:t>
            </a:r>
          </a:p>
          <a:p>
            <a:r>
              <a:rPr lang="th-TH" sz="2800" b="1" dirty="0"/>
              <a:t>ยากันเลือดแข็งตัว </a:t>
            </a:r>
            <a:r>
              <a:rPr lang="en-US" sz="2800" b="1" dirty="0"/>
              <a:t>(Anticoagulant drug) : Heparin, </a:t>
            </a:r>
            <a:r>
              <a:rPr lang="en-US" sz="2800" b="1" dirty="0">
                <a:solidFill>
                  <a:srgbClr val="FF0000"/>
                </a:solidFill>
              </a:rPr>
              <a:t>Warfarin(Coumadin®)</a:t>
            </a:r>
            <a:r>
              <a:rPr lang="en-US" sz="2800" b="1" dirty="0">
                <a:solidFill>
                  <a:schemeClr val="tx1"/>
                </a:solidFill>
              </a:rPr>
              <a:t>, Apixaban, Rivaroxaban, </a:t>
            </a:r>
            <a:r>
              <a:rPr lang="en-US" sz="2800" b="1" dirty="0" err="1">
                <a:solidFill>
                  <a:schemeClr val="tx1"/>
                </a:solidFill>
              </a:rPr>
              <a:t>Dabigartan</a:t>
            </a:r>
            <a:r>
              <a:rPr lang="en-US" sz="2800" b="1" dirty="0">
                <a:solidFill>
                  <a:schemeClr val="tx1"/>
                </a:solidFill>
              </a:rPr>
              <a:t>(Pradaxa®), </a:t>
            </a:r>
            <a:r>
              <a:rPr lang="en-US" sz="2800" b="1" dirty="0" err="1">
                <a:solidFill>
                  <a:schemeClr val="tx1"/>
                </a:solidFill>
              </a:rPr>
              <a:t>Edoxaban</a:t>
            </a:r>
            <a:r>
              <a:rPr lang="en-US" sz="2800" b="1" dirty="0">
                <a:solidFill>
                  <a:schemeClr val="tx1"/>
                </a:solidFill>
              </a:rPr>
              <a:t>, Enoxaparin</a:t>
            </a:r>
          </a:p>
          <a:p>
            <a:r>
              <a:rPr lang="th-TH" sz="2800" b="1" dirty="0"/>
              <a:t>ยาสลายลิ่มเลือด </a:t>
            </a:r>
            <a:r>
              <a:rPr lang="en-US" sz="2800" b="1" dirty="0"/>
              <a:t>(Thrombolytic drug/ Fibrinolytic drug)</a:t>
            </a:r>
            <a:r>
              <a:rPr lang="th-TH" sz="2800" b="1" dirty="0"/>
              <a:t> </a:t>
            </a:r>
            <a:r>
              <a:rPr lang="en-US" sz="2800" b="1" dirty="0"/>
              <a:t>: Alteplase, Streptokinase, Urokinase </a:t>
            </a:r>
            <a:r>
              <a:rPr lang="th-TH" sz="2800" b="1" dirty="0"/>
              <a:t>มักจะอยู่ในรูปยาฉีดเข้าหลอดเลือดดำ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CA229-8C20-4BB3-830C-00A9B60C2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E6B8-0C0C-45B6-A81B-E17E30FC6042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9FF94-7756-4345-9A7E-66593759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B177-0FAF-439A-852E-17DBA2662918}" type="datetime1">
              <a:rPr lang="en-US" smtClean="0"/>
              <a:t>3/14/2019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Custom 1">
      <a:majorFont>
        <a:latin typeface="Calibri"/>
        <a:ea typeface=""/>
        <a:cs typeface="TH Niramit AS"/>
      </a:majorFont>
      <a:minorFont>
        <a:latin typeface="Calibri"/>
        <a:ea typeface=""/>
        <a:cs typeface="TH Niramit AS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2657</Words>
  <Application>Microsoft Office PowerPoint</Application>
  <PresentationFormat>On-screen Show (4:3)</PresentationFormat>
  <Paragraphs>297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 Unicode MS</vt:lpstr>
      <vt:lpstr>Arial</vt:lpstr>
      <vt:lpstr>Calibri</vt:lpstr>
      <vt:lpstr>TH NiramitIT๙</vt:lpstr>
      <vt:lpstr>Wingdings 3</vt:lpstr>
      <vt:lpstr>Facet</vt:lpstr>
      <vt:lpstr>PowerPoint Presentation</vt:lpstr>
      <vt:lpstr>ปัญหาของการบันทึกเวชระเบียน</vt:lpstr>
      <vt:lpstr>ปัญหาของการบันทึกเวชระเบียน</vt:lpstr>
      <vt:lpstr>SR 1   มีการบันทึกเวชระเบียนครบถ้วนสมบูรณ์</vt:lpstr>
      <vt:lpstr>ประวัติการใช้ยา ประวัติความเจ็บป่วย</vt:lpstr>
      <vt:lpstr>สัญญาณชีพ และผลการตรวจทางห้องปฎิบัติการ</vt:lpstr>
      <vt:lpstr>Blood sugar</vt:lpstr>
      <vt:lpstr>Blood sugar</vt:lpstr>
      <vt:lpstr>ยาต้านการแข็งตัว/ยาต้านการจับตัวของเลือด</vt:lpstr>
      <vt:lpstr>กลุ่มผู้ป่วยที่ควรให้ความสนใจในการซักประวัติ</vt:lpstr>
      <vt:lpstr>PT,PTT,INR</vt:lpstr>
      <vt:lpstr>CC,PI,Clinical findings</vt:lpstr>
      <vt:lpstr>ตำแหน่งที่ให้การรักษา การวินิจฉัย และบันทึกการรักษา</vt:lpstr>
      <vt:lpstr>ระบบการบอกตำแหน่งซี่ฟัน</vt:lpstr>
      <vt:lpstr>PowerPoint Presentation</vt:lpstr>
      <vt:lpstr>ระบบการบอกตำแหน่งซี่ฟัน</vt:lpstr>
      <vt:lpstr>PowerPoint Presentation</vt:lpstr>
      <vt:lpstr>ระบบการบอกตำแหน่งซี่ฟัน</vt:lpstr>
      <vt:lpstr>ระบบเรียงตัวเลข</vt:lpstr>
      <vt:lpstr>การบันทึกการรักษาทางทันตกรรมที่ให้ใน visit นั้น</vt:lpstr>
      <vt:lpstr>การบันทึกการรักษาทางทันตกรรมที่ให้ใน visit นั้น</vt:lpstr>
      <vt:lpstr>ตัวอย่างการบันทึก</vt:lpstr>
      <vt:lpstr>PowerPoint Presentation</vt:lpstr>
      <vt:lpstr>PowerPoint Presentation</vt:lpstr>
      <vt:lpstr>การสั่งจ่ายยา</vt:lpstr>
      <vt:lpstr>การเขียนใบส่งต่อ</vt:lpstr>
      <vt:lpstr>PowerPoint Presentation</vt:lpstr>
      <vt:lpstr>การเขียนใบส่งต่อ</vt:lpstr>
      <vt:lpstr>Safe communication</vt:lpstr>
      <vt:lpstr>SC 1.1 Inform consent</vt:lpstr>
      <vt:lpstr>ตัวอย่าง inform consent</vt:lpstr>
      <vt:lpstr>ตัวอย่าง inform consent</vt:lpstr>
      <vt:lpstr>การขอคำปรึกษาจากผู้เชี่ยวชาญอย่างเหมาะสม</vt:lpstr>
      <vt:lpstr>เนื้อหาใน พรบ.</vt:lpstr>
      <vt:lpstr>“สื่อสังคมออนไลน์” มีอะไรบ้าง</vt:lpstr>
      <vt:lpstr>“สื่อสังคมออนไลน์” มีอะไรบ้าง</vt:lpstr>
      <vt:lpstr>Line เสี่ยงต่อการละเมิด Privacy ผู้ป่วยอย่างไร</vt:lpstr>
      <vt:lpstr>แนวทางสำหรับการ consult case ผู้ป่วย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CHAIYAPORN THEPCHATRI</dc:creator>
  <cp:lastModifiedBy>CHAIYAPORN THEPCHATRI</cp:lastModifiedBy>
  <cp:revision>9</cp:revision>
  <dcterms:created xsi:type="dcterms:W3CDTF">2019-03-13T04:29:38Z</dcterms:created>
  <dcterms:modified xsi:type="dcterms:W3CDTF">2019-03-14T06:14:00Z</dcterms:modified>
</cp:coreProperties>
</file>